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4.xml" ContentType="application/vnd.openxmlformats-officedocument.presentationml.notesSlide+xml"/>
  <Default Extension="gif" ContentType="image/gif"/>
  <Override PartName="/ppt/notesSlides/notesSlide2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5.xml" ContentType="application/vnd.openxmlformats-officedocument.presentationml.slide+xml"/>
  <Override PartName="/docProps/app.xml" ContentType="application/vnd.openxmlformats-officedocument.extended-properties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embeddings/oleObject1.bin" ContentType="application/vnd.openxmlformats-officedocument.oleObject"/>
  <Override PartName="/ppt/slides/slide3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76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99" r:id="rId12"/>
    <p:sldId id="290" r:id="rId13"/>
    <p:sldId id="291" r:id="rId14"/>
    <p:sldId id="359" r:id="rId15"/>
    <p:sldId id="360" r:id="rId16"/>
    <p:sldId id="361" r:id="rId17"/>
    <p:sldId id="368" r:id="rId18"/>
    <p:sldId id="363" r:id="rId19"/>
    <p:sldId id="364" r:id="rId20"/>
    <p:sldId id="295" r:id="rId21"/>
    <p:sldId id="297" r:id="rId22"/>
    <p:sldId id="324" r:id="rId23"/>
    <p:sldId id="350" r:id="rId24"/>
    <p:sldId id="357" r:id="rId25"/>
    <p:sldId id="358" r:id="rId26"/>
    <p:sldId id="326" r:id="rId27"/>
    <p:sldId id="311" r:id="rId28"/>
    <p:sldId id="325" r:id="rId29"/>
    <p:sldId id="313" r:id="rId30"/>
    <p:sldId id="327" r:id="rId31"/>
    <p:sldId id="315" r:id="rId32"/>
    <p:sldId id="316" r:id="rId33"/>
    <p:sldId id="317" r:id="rId34"/>
    <p:sldId id="318" r:id="rId35"/>
    <p:sldId id="328" r:id="rId36"/>
    <p:sldId id="320" r:id="rId37"/>
    <p:sldId id="335" r:id="rId38"/>
    <p:sldId id="351" r:id="rId39"/>
    <p:sldId id="366" r:id="rId40"/>
    <p:sldId id="352" r:id="rId41"/>
    <p:sldId id="336" r:id="rId42"/>
    <p:sldId id="367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C4DE1"/>
    <a:srgbClr val="4457FF"/>
    <a:srgbClr val="0067AC"/>
    <a:srgbClr val="708F2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Grid="0" snapToObjects="1" showGuides="1">
      <p:cViewPr>
        <p:scale>
          <a:sx n="66" d="100"/>
          <a:sy n="66" d="100"/>
        </p:scale>
        <p:origin x="-2112" y="-8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printerSettings" Target="printerSettings/printerSettings1.bin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tableStyles" Target="tableStyles.xml"/><Relationship Id="rId44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presProps" Target="presProps.xml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8EC09-98C1-4230-A213-FA5AE5122305}" type="datetimeFigureOut">
              <a:rPr lang="en-US" smtClean="0"/>
              <a:pPr/>
              <a:t>9/11/10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C736F-67DC-4AD6-B39F-F449EC149D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C736F-67DC-4AD6-B39F-F449EC149DB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</p:spPr>
        <p:txBody>
          <a:bodyPr/>
          <a:lstStyle/>
          <a:p>
            <a:fld id="{3297ED50-CC51-3B45-B1F6-451F7D87DFA9}" type="slidenum">
              <a:rPr lang="en-US"/>
              <a:pPr/>
              <a:t>14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</p:spPr>
        <p:txBody>
          <a:bodyPr/>
          <a:lstStyle/>
          <a:p>
            <a:fld id="{A003D0E5-908D-7B47-BABF-78942412DE3C}" type="slidenum">
              <a:rPr lang="en-US"/>
              <a:pPr/>
              <a:t>16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latin typeface="Times New Roman" pitchFamily="29" charset="0"/>
                <a:ea typeface="ＭＳ Ｐゴシック" pitchFamily="29" charset="-128"/>
                <a:cs typeface="ＭＳ Ｐゴシック" pitchFamily="29" charset="-128"/>
              </a:rPr>
              <a:t>	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AA0CC8-7458-774A-8431-198DA55D55AB}" type="slidenum">
              <a:rPr lang="en-US">
                <a:latin typeface="Times New Roman" pitchFamily="29" charset="0"/>
                <a:ea typeface="Times New Roman" pitchFamily="29" charset="0"/>
                <a:cs typeface="Times New Roman" pitchFamily="29" charset="0"/>
              </a:rPr>
              <a:pPr/>
              <a:t>19</a:t>
            </a:fld>
            <a:endParaRPr lang="en-US">
              <a:latin typeface="Times New Roman" pitchFamily="29" charset="0"/>
              <a:ea typeface="Times New Roman" pitchFamily="29" charset="0"/>
              <a:cs typeface="Times New Roman" pitchFamily="29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AADA7B-664F-E041-8660-E95AF0954A9B}" type="slidenum">
              <a:rPr lang="en-US">
                <a:latin typeface="Times New Roman" pitchFamily="29" charset="0"/>
                <a:ea typeface="Times New Roman" pitchFamily="29" charset="0"/>
                <a:cs typeface="Times New Roman" pitchFamily="29" charset="0"/>
              </a:rPr>
              <a:pPr/>
              <a:t>21</a:t>
            </a:fld>
            <a:endParaRPr lang="en-US">
              <a:latin typeface="Times New Roman" pitchFamily="29" charset="0"/>
              <a:ea typeface="Times New Roman" pitchFamily="29" charset="0"/>
              <a:cs typeface="Times New Roman" pitchFamily="29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Times New Roman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</p:spPr>
        <p:txBody>
          <a:bodyPr/>
          <a:lstStyle/>
          <a:p>
            <a:fld id="{0DF7B424-011B-DB4F-AA46-D8669DC945BA}" type="slidenum">
              <a:rPr lang="en-US"/>
              <a:pPr/>
              <a:t>24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</p:spPr>
        <p:txBody>
          <a:bodyPr/>
          <a:lstStyle/>
          <a:p>
            <a:fld id="{0DF7B424-011B-DB4F-AA46-D8669DC945BA}" type="slidenum">
              <a:rPr lang="en-US"/>
              <a:pPr/>
              <a:t>25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9E710-0BAE-7140-8197-BFF0553650B8}" type="slidenum">
              <a:rPr lang="en-US"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pPr/>
              <a:t>30</a:t>
            </a:fld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9E710-0BAE-7140-8197-BFF0553650B8}" type="slidenum">
              <a:rPr lang="en-US"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pPr/>
              <a:t>31</a:t>
            </a:fld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17F75F-3689-9142-A311-43F0C38FD71E}" type="slidenum">
              <a:rPr lang="en-US"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pPr/>
              <a:t>32</a:t>
            </a:fld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737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4C3F15-FCEE-9D43-B460-CE4079EA2817}" type="slidenum">
              <a:rPr lang="en-US"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pPr/>
              <a:t>33</a:t>
            </a:fld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757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6850C-6A54-5A49-9C01-79C2382212DF}" type="slidenum">
              <a:rPr lang="en-US">
                <a:latin typeface="Times New Roman" pitchFamily="29" charset="0"/>
                <a:ea typeface="Times New Roman" pitchFamily="29" charset="0"/>
                <a:cs typeface="Times New Roman" pitchFamily="29" charset="0"/>
              </a:rPr>
              <a:pPr/>
              <a:t>2</a:t>
            </a:fld>
            <a:endParaRPr lang="en-US">
              <a:latin typeface="Times New Roman" pitchFamily="29" charset="0"/>
              <a:ea typeface="Times New Roman" pitchFamily="29" charset="0"/>
              <a:cs typeface="Times New Roman" pitchFamily="29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5" tIns="45713" rIns="91425" bIns="45713"/>
          <a:lstStyle/>
          <a:p>
            <a:pPr marL="905650" lvl="2" indent="-335715">
              <a:lnSpc>
                <a:spcPct val="90000"/>
              </a:lnSpc>
              <a:buFontTx/>
              <a:buChar char="•"/>
              <a:tabLst>
                <a:tab pos="747942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Times New Roman" pitchFamily="29" charset="0"/>
                <a:ea typeface="Courier New" pitchFamily="29" charset="0"/>
                <a:cs typeface="Courier New" pitchFamily="29" charset="0"/>
              </a:rPr>
              <a:t>N</a:t>
            </a:r>
            <a:r>
              <a:rPr kumimoji="1" lang="en-US" sz="1400" b="1" dirty="0" smtClean="0">
                <a:solidFill>
                  <a:schemeClr val="bg1"/>
                </a:solidFill>
                <a:latin typeface="Times New Roman" pitchFamily="29" charset="0"/>
                <a:ea typeface="Courier New" pitchFamily="29" charset="0"/>
                <a:cs typeface="Courier New" pitchFamily="29" charset="0"/>
              </a:rPr>
              <a:t>o disagreement in  peer reviewed literature</a:t>
            </a:r>
          </a:p>
          <a:p>
            <a:pPr marL="905650" lvl="2" indent="-335715">
              <a:lnSpc>
                <a:spcPct val="90000"/>
              </a:lnSpc>
              <a:buFontTx/>
              <a:buChar char="•"/>
              <a:tabLst>
                <a:tab pos="747942" algn="l"/>
              </a:tabLst>
            </a:pPr>
            <a:r>
              <a:rPr kumimoji="1" lang="en-US" sz="1400" b="1" dirty="0" smtClean="0">
                <a:solidFill>
                  <a:schemeClr val="bg1"/>
                </a:solidFill>
                <a:latin typeface="Times New Roman" pitchFamily="29" charset="0"/>
                <a:ea typeface="Courier New" pitchFamily="29" charset="0"/>
                <a:cs typeface="Courier New" pitchFamily="29" charset="0"/>
              </a:rPr>
              <a:t>Powerful statements from every major professional science society and organization in the world</a:t>
            </a:r>
          </a:p>
          <a:p>
            <a:pPr marL="905650" lvl="2" indent="-335715">
              <a:lnSpc>
                <a:spcPct val="90000"/>
              </a:lnSpc>
              <a:buFontTx/>
              <a:buChar char="•"/>
              <a:tabLst>
                <a:tab pos="747942" algn="l"/>
              </a:tabLst>
            </a:pPr>
            <a:r>
              <a:rPr kumimoji="1" lang="en-US" sz="1400" b="1" dirty="0" smtClean="0">
                <a:solidFill>
                  <a:schemeClr val="bg1"/>
                </a:solidFill>
                <a:latin typeface="Times New Roman" pitchFamily="29" charset="0"/>
                <a:ea typeface="Courier New" pitchFamily="29" charset="0"/>
                <a:cs typeface="Courier New" pitchFamily="29" charset="0"/>
              </a:rPr>
              <a:t>Powerful statements from the National Academies of Sciences (the leadership in science) for every major country</a:t>
            </a:r>
          </a:p>
          <a:p>
            <a:pPr marL="1255418" lvl="4">
              <a:lnSpc>
                <a:spcPct val="90000"/>
              </a:lnSpc>
              <a:buFontTx/>
              <a:buChar char="•"/>
              <a:tabLst>
                <a:tab pos="747942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Times New Roman" pitchFamily="29" charset="0"/>
                <a:ea typeface="Courier New" pitchFamily="29" charset="0"/>
                <a:cs typeface="Courier New" pitchFamily="29" charset="0"/>
              </a:rPr>
              <a:t>G8 + 5 other countries, May 2009: “</a:t>
            </a:r>
            <a:r>
              <a:rPr lang="en-US" sz="1400" b="1" i="1" dirty="0" smtClean="0">
                <a:solidFill>
                  <a:schemeClr val="bg1"/>
                </a:solidFill>
                <a:latin typeface="Times New Roman" pitchFamily="29" charset="0"/>
                <a:ea typeface="Courier New" pitchFamily="29" charset="0"/>
                <a:cs typeface="Courier New" pitchFamily="29" charset="0"/>
              </a:rPr>
              <a:t>The need for urgent action to address climate change is now indisputable.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29" charset="0"/>
                <a:ea typeface="Courier New" pitchFamily="29" charset="0"/>
                <a:cs typeface="Courier New" pitchFamily="29" charset="0"/>
              </a:rPr>
              <a:t>”</a:t>
            </a:r>
            <a:endParaRPr kumimoji="1" lang="en-US" sz="1400" b="1" dirty="0" smtClean="0">
              <a:solidFill>
                <a:schemeClr val="bg1"/>
              </a:solidFill>
              <a:latin typeface="Times New Roman" pitchFamily="29" charset="0"/>
              <a:ea typeface="Courier New" pitchFamily="29" charset="0"/>
              <a:cs typeface="Courier New" pitchFamily="29" charset="0"/>
            </a:endParaRPr>
          </a:p>
          <a:p>
            <a:pPr>
              <a:tabLst>
                <a:tab pos="747942" algn="l"/>
              </a:tabLst>
            </a:pPr>
            <a:endParaRPr lang="en-US" dirty="0" smtClean="0">
              <a:latin typeface="Times New Roman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9F3864-B40B-024F-970C-6D42EDD4CC5F}" type="slidenum">
              <a:rPr lang="en-US"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pPr/>
              <a:t>35</a:t>
            </a:fld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808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9F3864-B40B-024F-970C-6D42EDD4CC5F}" type="slidenum">
              <a:rPr lang="en-US"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pPr/>
              <a:t>36</a:t>
            </a:fld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808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8EF30A-7A89-A24A-BF4F-21DC2A487740}" type="slidenum">
              <a:rPr lang="en-US">
                <a:latin typeface="Calibri" pitchFamily="29" charset="0"/>
                <a:ea typeface="ＭＳ Ｐゴシック" pitchFamily="29" charset="-128"/>
                <a:cs typeface="ＭＳ Ｐゴシック" pitchFamily="29" charset="-128"/>
              </a:rPr>
              <a:pPr/>
              <a:t>3</a:t>
            </a:fld>
            <a:endParaRPr lang="en-US">
              <a:latin typeface="Calibri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93F851-C4DF-D542-8B9E-2FA47E9A01AC}" type="slidenum">
              <a:rPr lang="en-US">
                <a:latin typeface="Calibri" pitchFamily="29" charset="0"/>
                <a:ea typeface="ＭＳ Ｐゴシック" pitchFamily="29" charset="-128"/>
                <a:cs typeface="ＭＳ Ｐゴシック" pitchFamily="29" charset="-128"/>
              </a:rPr>
              <a:pPr/>
              <a:t>6</a:t>
            </a:fld>
            <a:endParaRPr lang="en-US">
              <a:latin typeface="Calibri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74CFD6-2315-F844-BD27-2AE63C5BC75C}" type="slidenum">
              <a:rPr lang="en-US">
                <a:latin typeface="Times New Roman" pitchFamily="29" charset="0"/>
                <a:ea typeface="Times New Roman" pitchFamily="29" charset="0"/>
                <a:cs typeface="Times New Roman" pitchFamily="29" charset="0"/>
              </a:rPr>
              <a:pPr/>
              <a:t>8</a:t>
            </a:fld>
            <a:endParaRPr lang="en-US">
              <a:latin typeface="Times New Roman" pitchFamily="29" charset="0"/>
              <a:ea typeface="Times New Roman" pitchFamily="29" charset="0"/>
              <a:cs typeface="Times New Roman" pitchFamily="29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latin typeface="Times New Roman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5705DC-0A3F-7543-9729-BF795C2FAD32}" type="slidenum">
              <a:rPr lang="en-US">
                <a:latin typeface="Times New Roman" pitchFamily="29" charset="0"/>
                <a:ea typeface="Times New Roman" pitchFamily="29" charset="0"/>
                <a:cs typeface="Times New Roman" pitchFamily="29" charset="0"/>
              </a:rPr>
              <a:pPr/>
              <a:t>9</a:t>
            </a:fld>
            <a:endParaRPr lang="en-US">
              <a:latin typeface="Times New Roman" pitchFamily="29" charset="0"/>
              <a:ea typeface="Times New Roman" pitchFamily="29" charset="0"/>
              <a:cs typeface="Times New Roman" pitchFamily="29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latin typeface="Times New Roman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2952B2-1DE5-E743-BDEC-8BAD17E897B8}" type="slidenum">
              <a:rPr lang="en-GB">
                <a:latin typeface="Calibri" pitchFamily="29" charset="0"/>
                <a:ea typeface="ＭＳ Ｐゴシック" pitchFamily="29" charset="-128"/>
                <a:cs typeface="ＭＳ Ｐゴシック" pitchFamily="29" charset="-128"/>
              </a:rPr>
              <a:pPr/>
              <a:t>10</a:t>
            </a:fld>
            <a:endParaRPr lang="en-GB">
              <a:latin typeface="Calibri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10FE5F-8D22-2645-9084-B85E657F9925}" type="slidenum">
              <a:rPr lang="en-US">
                <a:latin typeface="Times New Roman" pitchFamily="29" charset="0"/>
                <a:ea typeface="Times New Roman" pitchFamily="29" charset="0"/>
                <a:cs typeface="Times New Roman" pitchFamily="29" charset="0"/>
              </a:rPr>
              <a:pPr/>
              <a:t>13</a:t>
            </a:fld>
            <a:endParaRPr lang="en-US">
              <a:latin typeface="Times New Roman" pitchFamily="29" charset="0"/>
              <a:ea typeface="Times New Roman" pitchFamily="29" charset="0"/>
              <a:cs typeface="Times New Roman" pitchFamily="29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latin typeface="Times New Roman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df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14385"/>
            <a:ext cx="9144000" cy="5743615"/>
          </a:xfrm>
          <a:prstGeom prst="rect">
            <a:avLst/>
          </a:prstGeom>
          <a:solidFill>
            <a:srgbClr val="006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9/11/10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3D1DB7A-9C89-8D4C-9F92-88488764DBBF}" type="datetime1">
              <a:rPr lang="en-US"/>
              <a:pPr>
                <a:defRPr/>
              </a:pPr>
              <a:t>9/11/10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B0D71170-C287-C048-BA3E-2D047EB6B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fld id="{A284D406-0AC2-E840-8E76-AE46F0D2E09C}" type="datetime1">
              <a:rPr lang="en-US"/>
              <a:pPr>
                <a:defRPr/>
              </a:pPr>
              <a:t>9/11/10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fld id="{0C02E54B-5104-B347-8458-4D822560F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9/11/10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51062"/>
            <a:ext cx="4038600" cy="408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51062"/>
            <a:ext cx="4038600" cy="408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9/11/10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7806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17824"/>
            <a:ext cx="4040188" cy="3362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7806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17824"/>
            <a:ext cx="4041775" cy="3362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9/11/10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9/11/10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9/11/10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8100"/>
            <a:ext cx="3008313" cy="749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01751"/>
            <a:ext cx="5111750" cy="5035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279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9/11/10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114385"/>
            <a:ext cx="9144000" cy="5743615"/>
          </a:xfrm>
          <a:prstGeom prst="rect">
            <a:avLst/>
          </a:prstGeom>
          <a:solidFill>
            <a:srgbClr val="006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SP World.eps"/>
          <p:cNvPicPr>
            <a:picLocks noChangeAspect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71261" y="469900"/>
            <a:ext cx="8875059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9/11/10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SP Footer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114604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2" y="1490165"/>
            <a:ext cx="2847274" cy="5016995"/>
          </a:xfrm>
        </p:spPr>
        <p:txBody>
          <a:bodyPr/>
          <a:lstStyle>
            <a:lvl1pPr marL="0" indent="0" algn="r">
              <a:buNone/>
              <a:defRPr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prstClr val="black"/>
                </a:solidFill>
                <a:latin typeface="Arial" pitchFamily="27" charset="0"/>
                <a:ea typeface="ＭＳ Ｐゴシック" pitchFamily="27" charset="-128"/>
                <a:cs typeface="ＭＳ Ｐゴシック" pitchFamily="27" charset="-128"/>
              </a:defRPr>
            </a:lvl1pPr>
          </a:lstStyle>
          <a:p>
            <a:pPr>
              <a:defRPr/>
            </a:pPr>
            <a:fld id="{8EA8B4DE-0E36-5C43-8AC1-CC47B41FB7DC}" type="datetime1">
              <a:rPr lang="en-US"/>
              <a:pPr>
                <a:defRPr/>
              </a:pPr>
              <a:t>9/11/10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prstClr val="black"/>
                </a:solidFill>
                <a:latin typeface="Arial" pitchFamily="27" charset="0"/>
                <a:ea typeface="ＭＳ Ｐゴシック" pitchFamily="27" charset="-128"/>
                <a:cs typeface="ＭＳ Ｐゴシック" pitchFamily="27" charset="-128"/>
              </a:defRPr>
            </a:lvl1pPr>
          </a:lstStyle>
          <a:p>
            <a:pPr>
              <a:defRPr/>
            </a:pPr>
            <a:fld id="{9934FA59-E141-6744-B7E2-73095DC79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318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63762"/>
            <a:ext cx="8229600" cy="4330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507161"/>
            <a:ext cx="874972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1EC58335-179D-0D45-BDC9-9A615D158F0F}" type="datetimeFigureOut">
              <a:rPr lang="en-US" smtClean="0"/>
              <a:pPr/>
              <a:t>9/11/10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2173" y="6507161"/>
            <a:ext cx="2895600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2873" y="6507161"/>
            <a:ext cx="483926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DA1FB041-706C-CF48-8DEF-97EEE89FE4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SP Footer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11460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63" r:id="rId8"/>
    <p:sldLayoutId id="2147483665" r:id="rId9"/>
    <p:sldLayoutId id="2147483667" r:id="rId10"/>
    <p:sldLayoutId id="2147483668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67AC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None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292100" indent="-2921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2500" kern="1200">
          <a:solidFill>
            <a:schemeClr val="tx1"/>
          </a:solidFill>
          <a:latin typeface="Arial"/>
          <a:ea typeface="+mn-ea"/>
          <a:cs typeface="Arial"/>
        </a:defRPr>
      </a:lvl2pPr>
      <a:lvl3pPr marL="635000" indent="-3429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3pPr>
      <a:lvl4pPr marL="977900" indent="-3429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257300" indent="-2794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7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7.xml"/><Relationship Id="rId6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image" Target="../media/image29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jpeg"/><Relationship Id="rId5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3" Type="http://schemas.openxmlformats.org/officeDocument/2006/relationships/hyperlink" Target="mailto:gstakle@iastate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6" Type="http://schemas.openxmlformats.org/officeDocument/2006/relationships/hyperlink" Target="http://climate.agron.iastate.edu/" TargetMode="External"/><Relationship Id="rId4" Type="http://schemas.openxmlformats.org/officeDocument/2006/relationships/hyperlink" Target="http://rcmlab.agron.iastate.edu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mailto:gstakle@iastate.edu" TargetMode="External"/><Relationship Id="rId5" Type="http://schemas.openxmlformats.org/officeDocument/2006/relationships/hyperlink" Target="http://www.narccap.ucar.ed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Relationship Id="rId5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" y="1491808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Climate Change:  Underlying Science and Producer Adaptations</a:t>
            </a:r>
            <a:endParaRPr lang="en-US" sz="4400" dirty="0"/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1262519" y="3513762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sz="3840" b="1" dirty="0" smtClean="0"/>
              <a:t>Eugene S. Takle</a:t>
            </a:r>
          </a:p>
          <a:p>
            <a:r>
              <a:rPr lang="en-US" dirty="0" smtClean="0"/>
              <a:t>Professor </a:t>
            </a:r>
          </a:p>
          <a:p>
            <a:r>
              <a:rPr lang="en-US" dirty="0" smtClean="0"/>
              <a:t>Department of Agronomy</a:t>
            </a:r>
          </a:p>
          <a:p>
            <a:r>
              <a:rPr lang="en-US" dirty="0" smtClean="0"/>
              <a:t>Department of Geological and Atmospheric Science</a:t>
            </a:r>
          </a:p>
          <a:p>
            <a:r>
              <a:rPr lang="en-US" dirty="0" smtClean="0"/>
              <a:t>Director, Climate Science Program</a:t>
            </a:r>
          </a:p>
          <a:p>
            <a:r>
              <a:rPr lang="en-US" dirty="0" smtClean="0"/>
              <a:t>Iowa State University</a:t>
            </a:r>
          </a:p>
          <a:p>
            <a:r>
              <a:rPr lang="en-US" dirty="0" smtClean="0"/>
              <a:t>Ames, IA 50011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9266" y="5534561"/>
            <a:ext cx="20114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Practical Farmers of Iowa</a:t>
            </a:r>
          </a:p>
          <a:p>
            <a:pPr algn="ctr"/>
            <a:r>
              <a:rPr lang="en-US" sz="1400" dirty="0" smtClean="0"/>
              <a:t> Harlan, IA </a:t>
            </a:r>
          </a:p>
          <a:p>
            <a:pPr algn="ctr"/>
            <a:r>
              <a:rPr lang="en-US" sz="1400" dirty="0" smtClean="0"/>
              <a:t>11 September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1038115"/>
            <a:ext cx="9109075" cy="889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8" charset="0"/>
                <a:ea typeface="Arial" pitchFamily="-108" charset="0"/>
                <a:cs typeface="Arial" pitchFamily="-108" charset="0"/>
              </a:rPr>
              <a:t>Natural factors affect climate</a:t>
            </a:r>
          </a:p>
        </p:txBody>
      </p:sp>
      <p:pic>
        <p:nvPicPr>
          <p:cNvPr id="35845" name="Picture 3" descr="noaaSu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1987769"/>
            <a:ext cx="1871663" cy="1871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584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935716"/>
            <a:ext cx="1738313" cy="1673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468313" y="1987769"/>
          <a:ext cx="3155950" cy="1889125"/>
        </p:xfrm>
        <a:graphic>
          <a:graphicData uri="http://schemas.openxmlformats.org/presentationml/2006/ole">
            <p:oleObj spid="_x0000_s56322" name="Bitmap Image" r:id="rId6" imgW="4439270" imgH="2657846" progId="">
              <p:embed/>
            </p:oleObj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5435600" y="4885511"/>
          <a:ext cx="3048000" cy="800100"/>
        </p:xfrm>
        <a:graphic>
          <a:graphicData uri="http://schemas.openxmlformats.org/presentationml/2006/ole">
            <p:oleObj spid="_x0000_s56323" name="Bitmap Image" r:id="rId7" imgW="3048426" imgH="800212" progId="">
              <p:embed/>
            </p:oleObj>
          </a:graphicData>
        </a:graphic>
      </p:graphicFrame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68313" y="4031579"/>
            <a:ext cx="3155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solidFill>
                  <a:srgbClr val="0067AC"/>
                </a:solidFill>
              </a:rPr>
              <a:t>Variations in the Earth's orbit</a:t>
            </a:r>
          </a:p>
          <a:p>
            <a:pPr algn="ctr"/>
            <a:r>
              <a:rPr lang="en-GB" dirty="0">
                <a:solidFill>
                  <a:srgbClr val="0067AC"/>
                </a:solidFill>
              </a:rPr>
              <a:t>(</a:t>
            </a:r>
            <a:r>
              <a:rPr lang="en-GB" dirty="0" err="1">
                <a:solidFill>
                  <a:srgbClr val="0067AC"/>
                </a:solidFill>
              </a:rPr>
              <a:t>Milankovic</a:t>
            </a:r>
            <a:r>
              <a:rPr lang="en-GB" dirty="0">
                <a:solidFill>
                  <a:srgbClr val="0067AC"/>
                </a:solidFill>
              </a:rPr>
              <a:t> effect)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2362669" y="5408612"/>
            <a:ext cx="194374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solidFill>
                  <a:srgbClr val="0067AC"/>
                </a:solidFill>
              </a:rPr>
              <a:t>Stratospheric </a:t>
            </a:r>
          </a:p>
          <a:p>
            <a:pPr algn="ctr"/>
            <a:r>
              <a:rPr lang="en-GB" dirty="0">
                <a:solidFill>
                  <a:srgbClr val="0067AC"/>
                </a:solidFill>
              </a:rPr>
              <a:t>aerosols from</a:t>
            </a:r>
          </a:p>
          <a:p>
            <a:pPr algn="ctr"/>
            <a:r>
              <a:rPr lang="en-GB" dirty="0">
                <a:solidFill>
                  <a:srgbClr val="0067AC"/>
                </a:solidFill>
              </a:rPr>
              <a:t>energetic</a:t>
            </a:r>
          </a:p>
          <a:p>
            <a:pPr algn="ctr"/>
            <a:r>
              <a:rPr lang="en-GB" dirty="0">
                <a:solidFill>
                  <a:srgbClr val="0067AC"/>
                </a:solidFill>
              </a:rPr>
              <a:t> volcanic eruptions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942856" y="3859431"/>
            <a:ext cx="24049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solidFill>
                  <a:srgbClr val="0067AC"/>
                </a:solidFill>
              </a:rPr>
              <a:t>Variations in the energy</a:t>
            </a:r>
          </a:p>
          <a:p>
            <a:pPr algn="ctr"/>
            <a:r>
              <a:rPr lang="en-GB" dirty="0">
                <a:solidFill>
                  <a:srgbClr val="0067AC"/>
                </a:solidFill>
              </a:rPr>
              <a:t>received from the sun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5600891" y="5685611"/>
            <a:ext cx="27469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solidFill>
                  <a:srgbClr val="0067AC"/>
                </a:solidFill>
              </a:rPr>
              <a:t>Chaotic interactions in</a:t>
            </a:r>
          </a:p>
          <a:p>
            <a:pPr algn="ctr"/>
            <a:r>
              <a:rPr lang="en-GB" dirty="0">
                <a:solidFill>
                  <a:srgbClr val="0067AC"/>
                </a:solidFill>
              </a:rPr>
              <a:t>the Earth's climate</a:t>
            </a:r>
          </a:p>
          <a:p>
            <a:pPr algn="ctr"/>
            <a:r>
              <a:rPr lang="en-GB" dirty="0">
                <a:solidFill>
                  <a:srgbClr val="0067AC"/>
                </a:solidFill>
              </a:rPr>
              <a:t>(for example, El Nino, NAO)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550223"/>
            <a:ext cx="1252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Don </a:t>
            </a:r>
            <a:r>
              <a:rPr lang="en-US" sz="1400" dirty="0" err="1" smtClean="0">
                <a:solidFill>
                  <a:srgbClr val="FF0000"/>
                </a:solidFill>
              </a:rPr>
              <a:t>Wuebbles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457200" y="1192532"/>
            <a:ext cx="4197350" cy="3733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sz="3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pitchFamily="-112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–"/>
              <a:defRPr sz="2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pitchFamily="-112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sz="2400" kern="1200">
                <a:solidFill>
                  <a:srgbClr val="FFE5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pitchFamily="-112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–"/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pitchFamily="-112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»"/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pitchFamily="-112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45000"/>
              </a:spcBef>
              <a:spcAft>
                <a:spcPct val="25000"/>
              </a:spcAft>
              <a:buFont typeface="Monotype Sorts" pitchFamily="-107" charset="2"/>
              <a:buNone/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Non</a:t>
            </a:r>
            <a:r>
              <a:rPr lang="en-US" sz="2400" dirty="0">
                <a:solidFill>
                  <a:srgbClr val="0000FF"/>
                </a:solidFill>
              </a:rPr>
              <a:t>-</a:t>
            </a:r>
            <a:r>
              <a:rPr lang="en-US" sz="2400" dirty="0" smtClean="0">
                <a:solidFill>
                  <a:srgbClr val="0000FF"/>
                </a:solidFill>
              </a:rPr>
              <a:t>natural  mechanisms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Arial" pitchFamily="-107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Changes in atmospheric concentrations of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radiatively</a:t>
            </a:r>
            <a:r>
              <a:rPr lang="en-US" sz="2000" dirty="0" smtClean="0">
                <a:solidFill>
                  <a:schemeClr val="tx1"/>
                </a:solidFill>
              </a:rPr>
              <a:t> important </a:t>
            </a:r>
            <a:r>
              <a:rPr lang="en-US" sz="2000" dirty="0">
                <a:solidFill>
                  <a:schemeClr val="tx1"/>
                </a:solidFill>
              </a:rPr>
              <a:t>gases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Arial" pitchFamily="-107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Changes in aerosol particles from burning fossil fuels and biomass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Arial" pitchFamily="-107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Changes in the reflectivity (</a:t>
            </a:r>
            <a:r>
              <a:rPr lang="en-US" sz="2000" dirty="0" err="1">
                <a:solidFill>
                  <a:schemeClr val="tx1"/>
                </a:solidFill>
              </a:rPr>
              <a:t>albedo</a:t>
            </a:r>
            <a:r>
              <a:rPr lang="en-US" sz="2000" dirty="0">
                <a:solidFill>
                  <a:schemeClr val="tx1"/>
                </a:solidFill>
              </a:rPr>
              <a:t>) of the Earth’s surface</a:t>
            </a:r>
          </a:p>
        </p:txBody>
      </p:sp>
      <p:pic>
        <p:nvPicPr>
          <p:cNvPr id="4" name="Picture 3" descr="Mauna_Loa_Carbon_Diox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4093" y="1192532"/>
            <a:ext cx="3829907" cy="261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TS046-078-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1481" y="5273675"/>
            <a:ext cx="18288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erosols_may_14_199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810000"/>
            <a:ext cx="3352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4229081" y="2305522"/>
            <a:ext cx="1085012" cy="36986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3583968" y="4982567"/>
            <a:ext cx="708013" cy="582215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79759" y="3415131"/>
            <a:ext cx="1411441" cy="1208240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6550223"/>
            <a:ext cx="1252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Don </a:t>
            </a:r>
            <a:r>
              <a:rPr lang="en-US" sz="1400" dirty="0" err="1" smtClean="0">
                <a:solidFill>
                  <a:srgbClr val="FF0000"/>
                </a:solidFill>
              </a:rPr>
              <a:t>Wuebbles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0" y="647700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ea typeface="ＭＳ Ｐゴシック" pitchFamily="58" charset="-128"/>
              </a:rPr>
              <a:t>We have Moved Outside the Range of Historical Variation</a:t>
            </a:r>
          </a:p>
        </p:txBody>
      </p:sp>
      <p:sp>
        <p:nvSpPr>
          <p:cNvPr id="5124" name="Title 1"/>
          <p:cNvSpPr txBox="1">
            <a:spLocks/>
          </p:cNvSpPr>
          <p:nvPr/>
        </p:nvSpPr>
        <p:spPr bwMode="auto">
          <a:xfrm>
            <a:off x="1219200" y="1790700"/>
            <a:ext cx="678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708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58" charset="-128"/>
                <a:cs typeface="Arial" pitchFamily="34" charset="0"/>
              </a:rPr>
              <a:t>800,000 Year Record of Carbon Dioxide Concentration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524000" y="2438400"/>
            <a:ext cx="6172200" cy="4038600"/>
            <a:chOff x="1524000" y="2438400"/>
            <a:chExt cx="6172200" cy="4038600"/>
          </a:xfrm>
        </p:grpSpPr>
        <p:sp>
          <p:nvSpPr>
            <p:cNvPr id="8" name="Rectangle 7"/>
            <p:cNvSpPr/>
            <p:nvPr/>
          </p:nvSpPr>
          <p:spPr>
            <a:xfrm>
              <a:off x="1524000" y="2438400"/>
              <a:ext cx="6172200" cy="403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6087" name="Picture 5" descr="2100-Higher-emissions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81150" y="2500313"/>
              <a:ext cx="6057900" cy="3914775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0" y="6550223"/>
            <a:ext cx="1252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Don </a:t>
            </a:r>
            <a:r>
              <a:rPr lang="en-US" sz="1400" dirty="0" err="1" smtClean="0">
                <a:solidFill>
                  <a:srgbClr val="FF0000"/>
                </a:solidFill>
              </a:rPr>
              <a:t>Wuebbles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E:\IPCC_T21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342508"/>
            <a:ext cx="7086600" cy="451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2"/>
          <p:cNvSpPr txBox="1">
            <a:spLocks noChangeArrowheads="1"/>
          </p:cNvSpPr>
          <p:nvPr/>
        </p:nvSpPr>
        <p:spPr bwMode="auto">
          <a:xfrm>
            <a:off x="160286" y="1294544"/>
            <a:ext cx="8686800" cy="762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82880" rIns="274320" anchor="ctr">
            <a:prstTxWarp prst="textNoShape">
              <a:avLst/>
            </a:prstTxWarp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Century Gothic" pitchFamily="29" charset="0"/>
                <a:ea typeface="Century Gothic" pitchFamily="29" charset="0"/>
                <a:cs typeface="Century Gothic" pitchFamily="29" charset="0"/>
              </a:rPr>
              <a:t>What can we expect in the future?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0223"/>
            <a:ext cx="1252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Don </a:t>
            </a:r>
            <a:r>
              <a:rPr lang="en-US" sz="1400" dirty="0" err="1" smtClean="0">
                <a:solidFill>
                  <a:srgbClr val="FF0000"/>
                </a:solidFill>
              </a:rPr>
              <a:t>Wuebbles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DJF Te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23306"/>
            <a:ext cx="9144000" cy="583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Box 2"/>
          <p:cNvSpPr txBox="1">
            <a:spLocks noChangeArrowheads="1"/>
          </p:cNvSpPr>
          <p:nvPr/>
        </p:nvSpPr>
        <p:spPr bwMode="auto">
          <a:xfrm>
            <a:off x="7620000" y="6629400"/>
            <a:ext cx="152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/>
              <a:t>IPCC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 descr="DJF temp US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078338"/>
            <a:ext cx="4783916" cy="471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2" descr="temp scale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6013916"/>
            <a:ext cx="5597674" cy="84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extBox 3"/>
          <p:cNvSpPr txBox="1">
            <a:spLocks noChangeArrowheads="1"/>
          </p:cNvSpPr>
          <p:nvPr/>
        </p:nvSpPr>
        <p:spPr bwMode="auto">
          <a:xfrm>
            <a:off x="5005851" y="1504137"/>
            <a:ext cx="38468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67AC"/>
                </a:solidFill>
              </a:rPr>
              <a:t>December-January-February  Temperature Change</a:t>
            </a:r>
          </a:p>
        </p:txBody>
      </p:sp>
      <p:sp>
        <p:nvSpPr>
          <p:cNvPr id="63493" name="TextBox 4"/>
          <p:cNvSpPr txBox="1">
            <a:spLocks noChangeArrowheads="1"/>
          </p:cNvSpPr>
          <p:nvPr/>
        </p:nvSpPr>
        <p:spPr bwMode="auto">
          <a:xfrm>
            <a:off x="5005851" y="4361850"/>
            <a:ext cx="36495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67AC"/>
                </a:solidFill>
              </a:rPr>
              <a:t>A1B Emission Scenario</a:t>
            </a:r>
          </a:p>
          <a:p>
            <a:r>
              <a:rPr lang="en-US" sz="2000" b="1" dirty="0">
                <a:solidFill>
                  <a:srgbClr val="0067AC"/>
                </a:solidFill>
              </a:rPr>
              <a:t>2080-2099 minus1980-1999</a:t>
            </a:r>
          </a:p>
        </p:txBody>
      </p:sp>
      <p:sp>
        <p:nvSpPr>
          <p:cNvPr id="63494" name="TextBox 5"/>
          <p:cNvSpPr txBox="1">
            <a:spLocks noChangeArrowheads="1"/>
          </p:cNvSpPr>
          <p:nvPr/>
        </p:nvSpPr>
        <p:spPr bwMode="auto">
          <a:xfrm>
            <a:off x="1904800" y="2701962"/>
            <a:ext cx="735344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/>
              <a:t>7.2</a:t>
            </a:r>
            <a:r>
              <a:rPr lang="en-US" sz="1600" baseline="30000" dirty="0"/>
              <a:t>o</a:t>
            </a:r>
            <a:r>
              <a:rPr lang="en-US" sz="1600" dirty="0"/>
              <a:t>F</a:t>
            </a:r>
          </a:p>
        </p:txBody>
      </p:sp>
      <p:sp>
        <p:nvSpPr>
          <p:cNvPr id="63495" name="TextBox 6"/>
          <p:cNvSpPr txBox="1">
            <a:spLocks noChangeArrowheads="1"/>
          </p:cNvSpPr>
          <p:nvPr/>
        </p:nvSpPr>
        <p:spPr bwMode="auto">
          <a:xfrm>
            <a:off x="2359819" y="3298936"/>
            <a:ext cx="712787" cy="33813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6.3</a:t>
            </a:r>
            <a:r>
              <a:rPr lang="en-US" sz="1600" baseline="30000"/>
              <a:t>o</a:t>
            </a:r>
            <a:r>
              <a:rPr lang="en-US" sz="1600"/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JJA Te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925"/>
            <a:ext cx="9144000" cy="56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extBox 2"/>
          <p:cNvSpPr txBox="1">
            <a:spLocks noChangeArrowheads="1"/>
          </p:cNvSpPr>
          <p:nvPr/>
        </p:nvSpPr>
        <p:spPr bwMode="auto">
          <a:xfrm>
            <a:off x="7620000" y="6629400"/>
            <a:ext cx="152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/>
              <a:t>IPCC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 descr="JJA temp US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83256"/>
            <a:ext cx="4931873" cy="477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2" descr="temp scale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55530"/>
            <a:ext cx="5984875" cy="90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TextBox 5"/>
          <p:cNvSpPr txBox="1">
            <a:spLocks noChangeArrowheads="1"/>
          </p:cNvSpPr>
          <p:nvPr/>
        </p:nvSpPr>
        <p:spPr bwMode="auto">
          <a:xfrm>
            <a:off x="1707359" y="2914061"/>
            <a:ext cx="733425" cy="33813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/>
              <a:t>4.5</a:t>
            </a:r>
            <a:r>
              <a:rPr lang="en-US" sz="1600" baseline="30000" dirty="0"/>
              <a:t>o</a:t>
            </a:r>
            <a:r>
              <a:rPr lang="en-US" sz="1600" dirty="0"/>
              <a:t>F</a:t>
            </a:r>
          </a:p>
        </p:txBody>
      </p:sp>
      <p:sp>
        <p:nvSpPr>
          <p:cNvPr id="66567" name="TextBox 6"/>
          <p:cNvSpPr txBox="1">
            <a:spLocks noChangeArrowheads="1"/>
          </p:cNvSpPr>
          <p:nvPr/>
        </p:nvSpPr>
        <p:spPr bwMode="auto">
          <a:xfrm>
            <a:off x="2612232" y="3685664"/>
            <a:ext cx="696912" cy="33813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5.4</a:t>
            </a:r>
            <a:r>
              <a:rPr lang="en-US" sz="1600" baseline="30000"/>
              <a:t>o</a:t>
            </a:r>
            <a:r>
              <a:rPr lang="en-US" sz="1600"/>
              <a:t>F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412729" y="1504137"/>
            <a:ext cx="34399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7AC"/>
                </a:solidFill>
              </a:rPr>
              <a:t>June-July-August  </a:t>
            </a:r>
            <a:r>
              <a:rPr lang="en-US" sz="2400" b="1" dirty="0">
                <a:solidFill>
                  <a:srgbClr val="0067AC"/>
                </a:solidFill>
              </a:rPr>
              <a:t>Temperature Change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412729" y="4361850"/>
            <a:ext cx="32427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0067AC"/>
                </a:solidFill>
              </a:rPr>
              <a:t>A1B Emission Scenario</a:t>
            </a:r>
          </a:p>
          <a:p>
            <a:pPr algn="ctr"/>
            <a:r>
              <a:rPr lang="en-US" sz="2000" b="1" dirty="0">
                <a:solidFill>
                  <a:srgbClr val="0067AC"/>
                </a:solidFill>
              </a:rPr>
              <a:t>2080-2099 minus1980-1999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 descr="JJA temp US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83256"/>
            <a:ext cx="4931873" cy="477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2" descr="temp scale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55530"/>
            <a:ext cx="5984875" cy="90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TextBox 5"/>
          <p:cNvSpPr txBox="1">
            <a:spLocks noChangeArrowheads="1"/>
          </p:cNvSpPr>
          <p:nvPr/>
        </p:nvSpPr>
        <p:spPr bwMode="auto">
          <a:xfrm>
            <a:off x="1707359" y="2914061"/>
            <a:ext cx="733425" cy="33813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/>
              <a:t>4.5</a:t>
            </a:r>
            <a:r>
              <a:rPr lang="en-US" sz="1600" baseline="30000" dirty="0"/>
              <a:t>o</a:t>
            </a:r>
            <a:r>
              <a:rPr lang="en-US" sz="1600" dirty="0"/>
              <a:t>F</a:t>
            </a:r>
          </a:p>
        </p:txBody>
      </p:sp>
      <p:sp>
        <p:nvSpPr>
          <p:cNvPr id="66567" name="TextBox 6"/>
          <p:cNvSpPr txBox="1">
            <a:spLocks noChangeArrowheads="1"/>
          </p:cNvSpPr>
          <p:nvPr/>
        </p:nvSpPr>
        <p:spPr bwMode="auto">
          <a:xfrm>
            <a:off x="2612232" y="3685664"/>
            <a:ext cx="696912" cy="33813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5.4</a:t>
            </a:r>
            <a:r>
              <a:rPr lang="en-US" sz="1600" baseline="30000"/>
              <a:t>o</a:t>
            </a:r>
            <a:r>
              <a:rPr lang="en-US" sz="1600"/>
              <a:t>F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412729" y="1504137"/>
            <a:ext cx="34399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7AC"/>
                </a:solidFill>
              </a:rPr>
              <a:t>June-July-August  </a:t>
            </a:r>
            <a:r>
              <a:rPr lang="en-US" sz="2400" b="1" dirty="0">
                <a:solidFill>
                  <a:srgbClr val="0067AC"/>
                </a:solidFill>
              </a:rPr>
              <a:t>Temperature Change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412729" y="4361850"/>
            <a:ext cx="32427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0067AC"/>
                </a:solidFill>
              </a:rPr>
              <a:t>A1B Emission Scenario</a:t>
            </a:r>
          </a:p>
          <a:p>
            <a:pPr algn="ctr"/>
            <a:r>
              <a:rPr lang="en-US" sz="2000" b="1" dirty="0">
                <a:solidFill>
                  <a:srgbClr val="0067AC"/>
                </a:solidFill>
              </a:rPr>
              <a:t>2080-2099 minus1980-1999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2439195" y="4792662"/>
            <a:ext cx="2008781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Not the direction of current trends</a:t>
            </a:r>
          </a:p>
        </p:txBody>
      </p:sp>
      <p:cxnSp>
        <p:nvCxnSpPr>
          <p:cNvPr id="11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1886491" y="4238369"/>
            <a:ext cx="1106997" cy="1588"/>
          </a:xfrm>
          <a:prstGeom prst="straightConnector1">
            <a:avLst/>
          </a:prstGeom>
          <a:noFill/>
          <a:ln w="57150">
            <a:solidFill>
              <a:schemeClr val="bg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 txBox="1">
            <a:spLocks/>
          </p:cNvSpPr>
          <p:nvPr/>
        </p:nvSpPr>
        <p:spPr bwMode="auto">
          <a:xfrm>
            <a:off x="0" y="2728883"/>
            <a:ext cx="487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rgbClr val="0067AC"/>
                </a:solidFill>
                <a:ea typeface="Arial" pitchFamily="29" charset="0"/>
                <a:cs typeface="Arial" pitchFamily="29" charset="0"/>
              </a:rPr>
              <a:t>Number of Days Over 100</a:t>
            </a:r>
            <a:r>
              <a:rPr lang="en-US" sz="2400" b="1" dirty="0">
                <a:solidFill>
                  <a:srgbClr val="0067AC"/>
                </a:solidFill>
              </a:rPr>
              <a:t>º</a:t>
            </a:r>
            <a:r>
              <a:rPr lang="en-US" sz="2400" dirty="0">
                <a:solidFill>
                  <a:srgbClr val="0067AC"/>
                </a:solidFill>
              </a:rPr>
              <a:t>F</a:t>
            </a:r>
            <a:endParaRPr lang="en-US" sz="2400" dirty="0">
              <a:solidFill>
                <a:srgbClr val="0067AC"/>
              </a:solidFill>
              <a:ea typeface="Arial" pitchFamily="29" charset="0"/>
              <a:cs typeface="Arial" pitchFamily="29" charset="0"/>
            </a:endParaRPr>
          </a:p>
        </p:txBody>
      </p:sp>
      <p:sp>
        <p:nvSpPr>
          <p:cNvPr id="46083" name="TextBox 6"/>
          <p:cNvSpPr txBox="1">
            <a:spLocks noChangeArrowheads="1"/>
          </p:cNvSpPr>
          <p:nvPr/>
        </p:nvSpPr>
        <p:spPr bwMode="auto">
          <a:xfrm>
            <a:off x="241301" y="1343888"/>
            <a:ext cx="47291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67A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7" charset="0"/>
                <a:ea typeface="Arial" pitchFamily="-107" charset="0"/>
                <a:cs typeface="Arial" pitchFamily="-107" charset="0"/>
              </a:rPr>
              <a:t>Increases in very high temperatures will have </a:t>
            </a:r>
          </a:p>
          <a:p>
            <a:pPr>
              <a:defRPr/>
            </a:pPr>
            <a:r>
              <a:rPr lang="en-US" sz="2800" b="1" dirty="0">
                <a:solidFill>
                  <a:srgbClr val="0067A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7" charset="0"/>
                <a:ea typeface="Arial" pitchFamily="-107" charset="0"/>
                <a:cs typeface="Arial" pitchFamily="-107" charset="0"/>
              </a:rPr>
              <a:t>wide-ranging effects</a:t>
            </a:r>
            <a:endParaRPr lang="en-US" sz="2800" dirty="0">
              <a:solidFill>
                <a:srgbClr val="0067AC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pic>
        <p:nvPicPr>
          <p:cNvPr id="53252" name="Picture 6" descr="days-over-100-legend.jpg"/>
          <p:cNvPicPr>
            <a:picLocks noChangeAspect="1"/>
          </p:cNvPicPr>
          <p:nvPr/>
        </p:nvPicPr>
        <p:blipFill>
          <a:blip r:embed="rId3"/>
          <a:srcRect l="7813" t="14243" r="7603" b="14243"/>
          <a:stretch>
            <a:fillRect/>
          </a:stretch>
        </p:blipFill>
        <p:spPr bwMode="auto">
          <a:xfrm>
            <a:off x="304800" y="6122007"/>
            <a:ext cx="4343400" cy="54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8" descr="days-over-100-1961-1979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4170" y="3793541"/>
            <a:ext cx="3229230" cy="215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TextBox 9"/>
          <p:cNvSpPr txBox="1">
            <a:spLocks noChangeArrowheads="1"/>
          </p:cNvSpPr>
          <p:nvPr/>
        </p:nvSpPr>
        <p:spPr bwMode="auto">
          <a:xfrm>
            <a:off x="685800" y="3454987"/>
            <a:ext cx="3657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0067AC"/>
                </a:solidFill>
              </a:rPr>
              <a:t>Recent Past, 1961-1979</a:t>
            </a:r>
          </a:p>
        </p:txBody>
      </p:sp>
      <p:pic>
        <p:nvPicPr>
          <p:cNvPr id="53255" name="Picture 10" descr="days-over-1001=2080-2099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0463" y="1782733"/>
            <a:ext cx="4092575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6" name="TextBox 11"/>
          <p:cNvSpPr txBox="1">
            <a:spLocks noChangeArrowheads="1"/>
          </p:cNvSpPr>
          <p:nvPr/>
        </p:nvSpPr>
        <p:spPr bwMode="auto">
          <a:xfrm>
            <a:off x="4872038" y="1444179"/>
            <a:ext cx="419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0067AC"/>
                </a:solidFill>
              </a:rPr>
              <a:t>Higher Emissions Scenario, 2080-2099</a:t>
            </a:r>
          </a:p>
        </p:txBody>
      </p:sp>
      <p:pic>
        <p:nvPicPr>
          <p:cNvPr id="53257" name="Picture 12" descr="days-over-1002080-2099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2472" y="4869951"/>
            <a:ext cx="3139277" cy="198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8" name="TextBox 13"/>
          <p:cNvSpPr txBox="1">
            <a:spLocks noChangeArrowheads="1"/>
          </p:cNvSpPr>
          <p:nvPr/>
        </p:nvSpPr>
        <p:spPr bwMode="auto">
          <a:xfrm>
            <a:off x="4872038" y="4464020"/>
            <a:ext cx="419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0067AC"/>
                </a:solidFill>
              </a:rPr>
              <a:t>Lower Emissions Scenario, 2080-2099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550223"/>
            <a:ext cx="1252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Don </a:t>
            </a:r>
            <a:r>
              <a:rPr lang="en-US" sz="1400" dirty="0" err="1" smtClean="0">
                <a:solidFill>
                  <a:srgbClr val="FF0000"/>
                </a:solidFill>
              </a:rPr>
              <a:t>Wuebbles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2699" y="3338483"/>
            <a:ext cx="1197764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Average: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30-60 days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470920" y="5577029"/>
            <a:ext cx="2037856" cy="2850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73156" y="5577029"/>
            <a:ext cx="1197764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Average: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10-20 days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>
            <a:stCxn id="12" idx="3"/>
          </p:cNvCxnSpPr>
          <p:nvPr/>
        </p:nvCxnSpPr>
        <p:spPr>
          <a:xfrm flipV="1">
            <a:off x="4970463" y="2884983"/>
            <a:ext cx="2242401" cy="7766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>
          <a:xfrm>
            <a:off x="0" y="1639756"/>
            <a:ext cx="9144000" cy="1676400"/>
          </a:xfrm>
        </p:spPr>
        <p:txBody>
          <a:bodyPr>
            <a:normAutofit fontScale="90000"/>
          </a:bodyPr>
          <a:lstStyle/>
          <a:p>
            <a:pPr algn="ctr" eaLnBrk="1" hangingPunct="1">
              <a:spcBef>
                <a:spcPts val="300"/>
              </a:spcBef>
              <a:defRPr/>
            </a:pPr>
            <a:r>
              <a:rPr lang="en-US" sz="3400" dirty="0" smtClean="0">
                <a:solidFill>
                  <a:srgbClr val="80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/>
            </a:r>
            <a:br>
              <a:rPr lang="en-US" sz="3400" dirty="0" smtClean="0">
                <a:solidFill>
                  <a:srgbClr val="80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</a:br>
            <a:r>
              <a:rPr lang="en-US" sz="3556" b="1" dirty="0" smtClean="0">
                <a:solidFill>
                  <a:srgbClr val="3C4DE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Climate change is one of the most important issues facing humanity</a:t>
            </a:r>
            <a:r>
              <a:rPr lang="en-US" b="1" dirty="0" smtClean="0">
                <a:solidFill>
                  <a:srgbClr val="3C4DE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/>
            </a:r>
            <a:br>
              <a:rPr lang="en-US" b="1" dirty="0" smtClean="0">
                <a:solidFill>
                  <a:srgbClr val="3C4DE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</a:br>
            <a:endParaRPr lang="en-US" b="1" dirty="0" smtClean="0">
              <a:solidFill>
                <a:srgbClr val="3C4DE1"/>
              </a:solidFill>
              <a:latin typeface="Century Gothic" pitchFamily="-111" charset="0"/>
              <a:ea typeface="ＭＳ Ｐゴシック" pitchFamily="-111" charset="-128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idx="1"/>
          </p:nvPr>
        </p:nvSpPr>
        <p:spPr>
          <a:xfrm>
            <a:off x="258923" y="3100741"/>
            <a:ext cx="8686800" cy="2921970"/>
          </a:xfrm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buFont typeface="Arial" pitchFamily="-111" charset="0"/>
              <a:buChar char="•"/>
              <a:tabLst>
                <a:tab pos="749300" algn="l"/>
              </a:tabLst>
              <a:defRPr/>
            </a:pPr>
            <a:endParaRPr lang="en-US" sz="2800" b="1" dirty="0" smtClean="0">
              <a:solidFill>
                <a:srgbClr val="FFFF00"/>
              </a:solidFill>
              <a:latin typeface="Times New Roman" pitchFamily="-111" charset="0"/>
              <a:ea typeface="Times New Roman" pitchFamily="-111" charset="0"/>
              <a:cs typeface="Times New Roman" pitchFamily="-111" charset="0"/>
            </a:endParaRPr>
          </a:p>
          <a:p>
            <a:pPr marL="228600" indent="-228600" eaLnBrk="1" hangingPunct="1">
              <a:lnSpc>
                <a:spcPct val="90000"/>
              </a:lnSpc>
              <a:buFont typeface="Wingdings" pitchFamily="-111" charset="2"/>
              <a:buNone/>
              <a:tabLst>
                <a:tab pos="749300" algn="l"/>
              </a:tabLst>
              <a:defRPr/>
            </a:pPr>
            <a:r>
              <a:rPr lang="en-US" sz="3600" b="1" dirty="0" smtClean="0">
                <a:solidFill>
                  <a:srgbClr val="708F24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The scientific evidence clearly indicates that our climate is changing, and that human activities have been identified as a dominant contributing cause.</a:t>
            </a:r>
          </a:p>
          <a:p>
            <a:pPr marL="906463" lvl="2" indent="-336550" eaLnBrk="1" hangingPunct="1">
              <a:lnSpc>
                <a:spcPct val="90000"/>
              </a:lnSpc>
              <a:buFont typeface="Arial" pitchFamily="-111" charset="0"/>
              <a:buChar char="•"/>
              <a:tabLst>
                <a:tab pos="749300" algn="l"/>
              </a:tabLst>
              <a:defRPr/>
            </a:pPr>
            <a:endParaRPr lang="en-US" b="1" dirty="0" smtClean="0">
              <a:solidFill>
                <a:schemeClr val="tx1"/>
              </a:solidFill>
              <a:latin typeface="Arial" pitchFamily="-111" charset="0"/>
              <a:ea typeface="Courier New" pitchFamily="-111" charset="0"/>
              <a:cs typeface="Courier New" pitchFamily="-111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1252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Don </a:t>
            </a:r>
            <a:r>
              <a:rPr lang="en-US" sz="1400" dirty="0" err="1" smtClean="0">
                <a:solidFill>
                  <a:srgbClr val="FF0000"/>
                </a:solidFill>
              </a:rPr>
              <a:t>Wuebbles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914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000" b="1" dirty="0">
                <a:latin typeface="Arial" pitchFamily="-111" charset="0"/>
                <a:ea typeface="ＭＳ Ｐゴシック" pitchFamily="-111" charset="-128"/>
              </a:rPr>
              <a:t>Projected Change in Precipitation: 2081-2099</a:t>
            </a:r>
            <a:r>
              <a:rPr lang="en-US" sz="2600" b="1" dirty="0">
                <a:solidFill>
                  <a:srgbClr val="FFC000"/>
                </a:solidFill>
                <a:latin typeface="Arial" pitchFamily="-111" charset="0"/>
                <a:ea typeface="ＭＳ Ｐゴシック" pitchFamily="-111" charset="-128"/>
              </a:rPr>
              <a:t/>
            </a:r>
            <a:br>
              <a:rPr lang="en-US" sz="2600" b="1" dirty="0">
                <a:solidFill>
                  <a:srgbClr val="FFC000"/>
                </a:solidFill>
                <a:latin typeface="Arial" pitchFamily="-111" charset="0"/>
                <a:ea typeface="ＭＳ Ｐゴシック" pitchFamily="-111" charset="-128"/>
              </a:rPr>
            </a:br>
            <a:endParaRPr lang="en-US" sz="2600" b="1" dirty="0">
              <a:solidFill>
                <a:srgbClr val="FFC000"/>
              </a:solidFill>
              <a:latin typeface="Arial" pitchFamily="-111" charset="0"/>
              <a:ea typeface="ＭＳ Ｐゴシック" pitchFamily="-111" charset="-128"/>
            </a:endParaRP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0" y="5842198"/>
            <a:ext cx="2590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67AC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Relative to 1960-1990</a:t>
            </a:r>
          </a:p>
        </p:txBody>
      </p:sp>
      <p:sp>
        <p:nvSpPr>
          <p:cNvPr id="55300" name="TextBox 5"/>
          <p:cNvSpPr txBox="1">
            <a:spLocks noChangeArrowheads="1"/>
          </p:cNvSpPr>
          <p:nvPr/>
        </p:nvSpPr>
        <p:spPr bwMode="auto">
          <a:xfrm>
            <a:off x="3962400" y="6172200"/>
            <a:ext cx="2133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NOTE: Scale Reversed</a:t>
            </a:r>
          </a:p>
        </p:txBody>
      </p:sp>
      <p:pic>
        <p:nvPicPr>
          <p:cNvPr id="55301" name="Picture 3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2324" y="1738386"/>
            <a:ext cx="5551676" cy="51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2416482"/>
            <a:ext cx="2590800" cy="309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67AC"/>
                </a:solidFill>
              </a:rPr>
              <a:t>Midwest: Increasing winter and spring precipitation, with drier summers</a:t>
            </a:r>
          </a:p>
          <a:p>
            <a:pPr>
              <a:lnSpc>
                <a:spcPct val="90000"/>
              </a:lnSpc>
            </a:pPr>
            <a:endParaRPr lang="en-US" sz="2400" b="1" dirty="0">
              <a:solidFill>
                <a:srgbClr val="0067AC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67AC"/>
                </a:solidFill>
              </a:rPr>
              <a:t>More frequent and intense periods of heavy rainfall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9356" y="5250497"/>
            <a:ext cx="123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Unstippled</a:t>
            </a:r>
            <a:r>
              <a:rPr lang="en-US" dirty="0" smtClean="0">
                <a:solidFill>
                  <a:srgbClr val="FF0000"/>
                </a:solidFill>
              </a:rPr>
              <a:t> regions indicate reduced confidence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50223"/>
            <a:ext cx="1252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Don </a:t>
            </a:r>
            <a:r>
              <a:rPr lang="en-US" sz="1400" dirty="0" err="1" smtClean="0">
                <a:solidFill>
                  <a:srgbClr val="FF0000"/>
                </a:solidFill>
              </a:rPr>
              <a:t>Wuebbles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231672" y="1158925"/>
            <a:ext cx="6912328" cy="5699075"/>
            <a:chOff x="86" y="0"/>
            <a:chExt cx="5626" cy="4580"/>
          </a:xfrm>
        </p:grpSpPr>
        <p:pic>
          <p:nvPicPr>
            <p:cNvPr id="58371" name="Picture 4" descr="fl_1meter_l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" y="0"/>
              <a:ext cx="5626" cy="4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72" name="Text Box 8"/>
            <p:cNvSpPr txBox="1">
              <a:spLocks noChangeArrowheads="1"/>
            </p:cNvSpPr>
            <p:nvPr/>
          </p:nvSpPr>
          <p:spPr bwMode="auto">
            <a:xfrm>
              <a:off x="960" y="2736"/>
              <a:ext cx="2400" cy="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1 meter will be hard to avoid, possibly within this century, just from thermal expansion and small glacier melt.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6550223"/>
            <a:ext cx="1252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Don </a:t>
            </a:r>
            <a:r>
              <a:rPr lang="en-US" sz="1400" dirty="0" err="1" smtClean="0">
                <a:solidFill>
                  <a:srgbClr val="FF0000"/>
                </a:solidFill>
              </a:rPr>
              <a:t>Wuebbles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9" descr="report-icons.png"/>
          <p:cNvPicPr>
            <a:picLocks noChangeAspect="1"/>
          </p:cNvPicPr>
          <p:nvPr/>
        </p:nvPicPr>
        <p:blipFill>
          <a:blip r:embed="rId2"/>
          <a:srcRect l="3333" t="9232" r="42500" b="12308"/>
          <a:stretch>
            <a:fillRect/>
          </a:stretch>
        </p:blipFill>
        <p:spPr bwMode="auto">
          <a:xfrm>
            <a:off x="489179" y="2206889"/>
            <a:ext cx="7725085" cy="202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9" descr="report-icons.png"/>
          <p:cNvPicPr>
            <a:picLocks noChangeAspect="1"/>
          </p:cNvPicPr>
          <p:nvPr/>
        </p:nvPicPr>
        <p:blipFill>
          <a:blip r:embed="rId2"/>
          <a:srcRect l="56667" t="13846" r="3333" b="12308"/>
          <a:stretch>
            <a:fillRect/>
          </a:stretch>
        </p:blipFill>
        <p:spPr bwMode="auto">
          <a:xfrm>
            <a:off x="1981201" y="4695905"/>
            <a:ext cx="5074203" cy="169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084951"/>
            <a:ext cx="9144000" cy="954107"/>
          </a:xfrm>
          <a:prstGeom prst="rect">
            <a:avLst/>
          </a:prstGeom>
          <a:noFill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67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1" charset="0"/>
                <a:ea typeface="ＭＳ Ｐゴシック" pitchFamily="31" charset="-128"/>
                <a:cs typeface="ＭＳ Ｐゴシック" pitchFamily="31" charset="-128"/>
              </a:rPr>
              <a:t>Widespread climate-related impacts are occurring now and are expected to increase</a:t>
            </a:r>
            <a:endParaRPr lang="en-US" sz="2800" dirty="0">
              <a:solidFill>
                <a:srgbClr val="0067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223" y="4227430"/>
            <a:ext cx="2207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67AC"/>
                </a:solidFill>
                <a:ea typeface="ＭＳ Ｐゴシック" pitchFamily="-111" charset="-128"/>
                <a:cs typeface="ＭＳ Ｐゴシック" pitchFamily="-111" charset="-128"/>
              </a:rPr>
              <a:t>Water Resources</a:t>
            </a:r>
          </a:p>
        </p:txBody>
      </p:sp>
      <p:sp>
        <p:nvSpPr>
          <p:cNvPr id="60422" name="TextBox 6"/>
          <p:cNvSpPr txBox="1">
            <a:spLocks noChangeArrowheads="1"/>
          </p:cNvSpPr>
          <p:nvPr/>
        </p:nvSpPr>
        <p:spPr bwMode="auto">
          <a:xfrm>
            <a:off x="1981201" y="4227430"/>
            <a:ext cx="27078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67AC"/>
                </a:solidFill>
              </a:rPr>
              <a:t>Energy Supply</a:t>
            </a:r>
            <a:r>
              <a:rPr lang="en-US" dirty="0" smtClean="0">
                <a:solidFill>
                  <a:srgbClr val="0067AC"/>
                </a:solidFill>
              </a:rPr>
              <a:t> &amp; </a:t>
            </a:r>
            <a:r>
              <a:rPr lang="en-US" dirty="0">
                <a:solidFill>
                  <a:srgbClr val="0067AC"/>
                </a:solidFill>
              </a:rPr>
              <a:t>Use</a:t>
            </a:r>
          </a:p>
        </p:txBody>
      </p:sp>
      <p:sp>
        <p:nvSpPr>
          <p:cNvPr id="60423" name="TextBox 7"/>
          <p:cNvSpPr txBox="1">
            <a:spLocks noChangeArrowheads="1"/>
          </p:cNvSpPr>
          <p:nvPr/>
        </p:nvSpPr>
        <p:spPr bwMode="auto">
          <a:xfrm>
            <a:off x="4388404" y="4227430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67AC"/>
                </a:solidFill>
              </a:rPr>
              <a:t>Transportation</a:t>
            </a:r>
          </a:p>
        </p:txBody>
      </p:sp>
      <p:sp>
        <p:nvSpPr>
          <p:cNvPr id="60424" name="TextBox 8"/>
          <p:cNvSpPr txBox="1">
            <a:spLocks noChangeArrowheads="1"/>
          </p:cNvSpPr>
          <p:nvPr/>
        </p:nvSpPr>
        <p:spPr bwMode="auto">
          <a:xfrm>
            <a:off x="6369604" y="4227430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67AC"/>
                </a:solidFill>
              </a:rPr>
              <a:t>Agriculture</a:t>
            </a:r>
          </a:p>
        </p:txBody>
      </p:sp>
      <p:sp>
        <p:nvSpPr>
          <p:cNvPr id="60425" name="TextBox 9"/>
          <p:cNvSpPr txBox="1">
            <a:spLocks noChangeArrowheads="1"/>
          </p:cNvSpPr>
          <p:nvPr/>
        </p:nvSpPr>
        <p:spPr bwMode="auto">
          <a:xfrm>
            <a:off x="1859996" y="6488668"/>
            <a:ext cx="175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67AC"/>
                </a:solidFill>
              </a:rPr>
              <a:t>Ecosystems</a:t>
            </a:r>
          </a:p>
        </p:txBody>
      </p:sp>
      <p:sp>
        <p:nvSpPr>
          <p:cNvPr id="60426" name="TextBox 10"/>
          <p:cNvSpPr txBox="1">
            <a:spLocks noChangeArrowheads="1"/>
          </p:cNvSpPr>
          <p:nvPr/>
        </p:nvSpPr>
        <p:spPr bwMode="auto">
          <a:xfrm>
            <a:off x="3850869" y="6488668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67AC"/>
                </a:solidFill>
              </a:rPr>
              <a:t>Human Health</a:t>
            </a:r>
          </a:p>
        </p:txBody>
      </p:sp>
      <p:sp>
        <p:nvSpPr>
          <p:cNvPr id="60427" name="TextBox 11"/>
          <p:cNvSpPr txBox="1">
            <a:spLocks noChangeArrowheads="1"/>
          </p:cNvSpPr>
          <p:nvPr/>
        </p:nvSpPr>
        <p:spPr bwMode="auto">
          <a:xfrm>
            <a:off x="5379004" y="6488668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67AC"/>
                </a:solidFill>
              </a:rPr>
              <a:t>Society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550223"/>
            <a:ext cx="1252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Don </a:t>
            </a:r>
            <a:r>
              <a:rPr lang="en-US" sz="1400" dirty="0" err="1" smtClean="0">
                <a:solidFill>
                  <a:srgbClr val="FF0000"/>
                </a:solidFill>
              </a:rPr>
              <a:t>Wuebbles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IA_frost_free_days_189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34282"/>
            <a:ext cx="9144000" cy="482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TextBox 3"/>
          <p:cNvSpPr txBox="1">
            <a:spLocks noChangeArrowheads="1"/>
          </p:cNvSpPr>
          <p:nvPr/>
        </p:nvSpPr>
        <p:spPr bwMode="auto">
          <a:xfrm>
            <a:off x="1178769" y="1326257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000090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dsm_tmax_1975_ge100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TextBox 2"/>
          <p:cNvSpPr txBox="1">
            <a:spLocks noChangeArrowheads="1"/>
          </p:cNvSpPr>
          <p:nvPr/>
        </p:nvSpPr>
        <p:spPr bwMode="auto">
          <a:xfrm>
            <a:off x="1524000" y="1273175"/>
            <a:ext cx="54352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a typeface="Arial" pitchFamily="-112" charset="0"/>
                <a:cs typeface="Arial" pitchFamily="-112" charset="0"/>
              </a:rPr>
              <a:t>Des Moines Airport Data</a:t>
            </a:r>
          </a:p>
        </p:txBody>
      </p:sp>
      <p:sp>
        <p:nvSpPr>
          <p:cNvPr id="81924" name="TextBox 3"/>
          <p:cNvSpPr txBox="1">
            <a:spLocks noChangeArrowheads="1"/>
          </p:cNvSpPr>
          <p:nvPr/>
        </p:nvSpPr>
        <p:spPr bwMode="auto">
          <a:xfrm>
            <a:off x="1371600" y="3045233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1983:  13</a:t>
            </a:r>
          </a:p>
        </p:txBody>
      </p:sp>
      <p:sp>
        <p:nvSpPr>
          <p:cNvPr id="81925" name="TextBox 4"/>
          <p:cNvSpPr txBox="1">
            <a:spLocks noChangeArrowheads="1"/>
          </p:cNvSpPr>
          <p:nvPr/>
        </p:nvSpPr>
        <p:spPr bwMode="auto">
          <a:xfrm>
            <a:off x="3467100" y="3230177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1988:  10</a:t>
            </a:r>
          </a:p>
        </p:txBody>
      </p:sp>
      <p:sp>
        <p:nvSpPr>
          <p:cNvPr id="81926" name="TextBox 5"/>
          <p:cNvSpPr txBox="1">
            <a:spLocks noChangeArrowheads="1"/>
          </p:cNvSpPr>
          <p:nvPr/>
        </p:nvSpPr>
        <p:spPr bwMode="auto">
          <a:xfrm>
            <a:off x="7315200" y="4880207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2009:  0</a:t>
            </a:r>
          </a:p>
        </p:txBody>
      </p:sp>
      <p:cxnSp>
        <p:nvCxnSpPr>
          <p:cNvPr id="81927" name="Straight Arrow Connector 6"/>
          <p:cNvCxnSpPr>
            <a:cxnSpLocks noChangeShapeType="1"/>
          </p:cNvCxnSpPr>
          <p:nvPr/>
        </p:nvCxnSpPr>
        <p:spPr bwMode="auto">
          <a:xfrm rot="16200000" flipH="1">
            <a:off x="7962900" y="5669195"/>
            <a:ext cx="990600" cy="1524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952500" y="3748319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1977:  8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dsm_tmax_1975_ge100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TextBox 2"/>
          <p:cNvSpPr txBox="1">
            <a:spLocks noChangeArrowheads="1"/>
          </p:cNvSpPr>
          <p:nvPr/>
        </p:nvSpPr>
        <p:spPr bwMode="auto">
          <a:xfrm>
            <a:off x="1524000" y="1273175"/>
            <a:ext cx="54352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a typeface="Arial" pitchFamily="-112" charset="0"/>
                <a:cs typeface="Arial" pitchFamily="-112" charset="0"/>
              </a:rPr>
              <a:t>Des Moines Airport Data</a:t>
            </a:r>
          </a:p>
        </p:txBody>
      </p:sp>
      <p:sp>
        <p:nvSpPr>
          <p:cNvPr id="81924" name="TextBox 3"/>
          <p:cNvSpPr txBox="1">
            <a:spLocks noChangeArrowheads="1"/>
          </p:cNvSpPr>
          <p:nvPr/>
        </p:nvSpPr>
        <p:spPr bwMode="auto">
          <a:xfrm>
            <a:off x="1371600" y="3045233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1983:  13</a:t>
            </a:r>
          </a:p>
        </p:txBody>
      </p:sp>
      <p:sp>
        <p:nvSpPr>
          <p:cNvPr id="81925" name="TextBox 4"/>
          <p:cNvSpPr txBox="1">
            <a:spLocks noChangeArrowheads="1"/>
          </p:cNvSpPr>
          <p:nvPr/>
        </p:nvSpPr>
        <p:spPr bwMode="auto">
          <a:xfrm>
            <a:off x="3467100" y="3230177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1988:  10</a:t>
            </a:r>
          </a:p>
        </p:txBody>
      </p:sp>
      <p:sp>
        <p:nvSpPr>
          <p:cNvPr id="81926" name="TextBox 5"/>
          <p:cNvSpPr txBox="1">
            <a:spLocks noChangeArrowheads="1"/>
          </p:cNvSpPr>
          <p:nvPr/>
        </p:nvSpPr>
        <p:spPr bwMode="auto">
          <a:xfrm>
            <a:off x="7315200" y="4880207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2009:  0</a:t>
            </a:r>
          </a:p>
        </p:txBody>
      </p:sp>
      <p:cxnSp>
        <p:nvCxnSpPr>
          <p:cNvPr id="81927" name="Straight Arrow Connector 6"/>
          <p:cNvCxnSpPr>
            <a:cxnSpLocks noChangeShapeType="1"/>
          </p:cNvCxnSpPr>
          <p:nvPr/>
        </p:nvCxnSpPr>
        <p:spPr bwMode="auto">
          <a:xfrm rot="16200000" flipH="1">
            <a:off x="7962900" y="5669195"/>
            <a:ext cx="990600" cy="1524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81928" name="Left Brace 9"/>
          <p:cNvSpPr>
            <a:spLocks/>
          </p:cNvSpPr>
          <p:nvPr/>
        </p:nvSpPr>
        <p:spPr bwMode="auto">
          <a:xfrm rot="5400000">
            <a:off x="5905500" y="2251307"/>
            <a:ext cx="762000" cy="4495800"/>
          </a:xfrm>
          <a:prstGeom prst="leftBrace">
            <a:avLst>
              <a:gd name="adj1" fmla="val 8331"/>
              <a:gd name="adj2" fmla="val 50278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81929" name="TextBox 11"/>
          <p:cNvSpPr txBox="1">
            <a:spLocks noChangeArrowheads="1"/>
          </p:cNvSpPr>
          <p:nvPr/>
        </p:nvSpPr>
        <p:spPr bwMode="auto">
          <a:xfrm>
            <a:off x="4343400" y="3600065"/>
            <a:ext cx="3810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/>
              <a:t>6 days ≥ 100</a:t>
            </a:r>
            <a:r>
              <a:rPr lang="en-US" sz="1800" baseline="30000" dirty="0"/>
              <a:t>o</a:t>
            </a:r>
            <a:r>
              <a:rPr lang="en-US" sz="1800" dirty="0"/>
              <a:t>F in the last 20 years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952500" y="3748319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1977:  8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IA_total_avg_precip_187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57573"/>
            <a:ext cx="9144000" cy="470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339055" y="1240094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IA_total_avg_precip_187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57573"/>
            <a:ext cx="9144000" cy="470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Box 3"/>
          <p:cNvSpPr txBox="1">
            <a:spLocks noChangeArrowheads="1"/>
          </p:cNvSpPr>
          <p:nvPr/>
        </p:nvSpPr>
        <p:spPr bwMode="auto">
          <a:xfrm>
            <a:off x="831451" y="5475288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31.5”</a:t>
            </a:r>
          </a:p>
        </p:txBody>
      </p:sp>
      <p:cxnSp>
        <p:nvCxnSpPr>
          <p:cNvPr id="64517" name="Straight Arrow Connector 5"/>
          <p:cNvCxnSpPr>
            <a:cxnSpLocks noChangeShapeType="1"/>
          </p:cNvCxnSpPr>
          <p:nvPr/>
        </p:nvCxnSpPr>
        <p:spPr bwMode="auto">
          <a:xfrm rot="16200000" flipV="1">
            <a:off x="590151" y="4737100"/>
            <a:ext cx="838200" cy="3556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4518" name="TextBox 8"/>
          <p:cNvSpPr txBox="1">
            <a:spLocks noChangeArrowheads="1"/>
          </p:cNvSpPr>
          <p:nvPr/>
        </p:nvSpPr>
        <p:spPr bwMode="auto">
          <a:xfrm>
            <a:off x="7848600" y="4800600"/>
            <a:ext cx="6905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34.0”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64519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8178800" y="4292600"/>
            <a:ext cx="609600" cy="4064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4520" name="TextBox 11"/>
          <p:cNvSpPr txBox="1">
            <a:spLocks noChangeArrowheads="1"/>
          </p:cNvSpPr>
          <p:nvPr/>
        </p:nvSpPr>
        <p:spPr bwMode="auto">
          <a:xfrm>
            <a:off x="3561184" y="5105400"/>
            <a:ext cx="12987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8% </a:t>
            </a:r>
            <a:r>
              <a:rPr lang="en-US" dirty="0">
                <a:solidFill>
                  <a:srgbClr val="FF0000"/>
                </a:solidFill>
              </a:rPr>
              <a:t>increase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339055" y="1240094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 descr="IA_total_avg_precip_187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20586"/>
            <a:ext cx="9144000" cy="473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TextBox 4"/>
          <p:cNvSpPr txBox="1">
            <a:spLocks noChangeArrowheads="1"/>
          </p:cNvSpPr>
          <p:nvPr/>
        </p:nvSpPr>
        <p:spPr bwMode="auto">
          <a:xfrm>
            <a:off x="2743200" y="2821781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Totals above 40”</a:t>
            </a:r>
          </a:p>
        </p:txBody>
      </p:sp>
      <p:sp>
        <p:nvSpPr>
          <p:cNvPr id="66567" name="Oval 3"/>
          <p:cNvSpPr>
            <a:spLocks noChangeArrowheads="1"/>
          </p:cNvSpPr>
          <p:nvPr/>
        </p:nvSpPr>
        <p:spPr bwMode="auto">
          <a:xfrm>
            <a:off x="762000" y="2935288"/>
            <a:ext cx="19812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66568" name="TextBox 7"/>
          <p:cNvSpPr txBox="1">
            <a:spLocks noChangeArrowheads="1"/>
          </p:cNvSpPr>
          <p:nvPr/>
        </p:nvSpPr>
        <p:spPr bwMode="auto">
          <a:xfrm>
            <a:off x="1295400" y="3098800"/>
            <a:ext cx="941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2 years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339055" y="1240094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 descr="IA_total_avg_precip_187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20586"/>
            <a:ext cx="9144000" cy="473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Oval 3"/>
          <p:cNvSpPr>
            <a:spLocks noChangeArrowheads="1"/>
          </p:cNvSpPr>
          <p:nvPr/>
        </p:nvSpPr>
        <p:spPr bwMode="auto">
          <a:xfrm>
            <a:off x="5105400" y="2821781"/>
            <a:ext cx="38100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66565" name="TextBox 4"/>
          <p:cNvSpPr txBox="1">
            <a:spLocks noChangeArrowheads="1"/>
          </p:cNvSpPr>
          <p:nvPr/>
        </p:nvSpPr>
        <p:spPr bwMode="auto">
          <a:xfrm>
            <a:off x="2743200" y="2821781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Totals above 40”</a:t>
            </a:r>
          </a:p>
        </p:txBody>
      </p:sp>
      <p:sp>
        <p:nvSpPr>
          <p:cNvPr id="66566" name="TextBox 5"/>
          <p:cNvSpPr txBox="1">
            <a:spLocks noChangeArrowheads="1"/>
          </p:cNvSpPr>
          <p:nvPr/>
        </p:nvSpPr>
        <p:spPr bwMode="auto">
          <a:xfrm>
            <a:off x="6096000" y="2821781"/>
            <a:ext cx="119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 years</a:t>
            </a:r>
          </a:p>
        </p:txBody>
      </p:sp>
      <p:sp>
        <p:nvSpPr>
          <p:cNvPr id="66567" name="Oval 3"/>
          <p:cNvSpPr>
            <a:spLocks noChangeArrowheads="1"/>
          </p:cNvSpPr>
          <p:nvPr/>
        </p:nvSpPr>
        <p:spPr bwMode="auto">
          <a:xfrm>
            <a:off x="762000" y="2935288"/>
            <a:ext cx="19812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66568" name="TextBox 7"/>
          <p:cNvSpPr txBox="1">
            <a:spLocks noChangeArrowheads="1"/>
          </p:cNvSpPr>
          <p:nvPr/>
        </p:nvSpPr>
        <p:spPr bwMode="auto">
          <a:xfrm>
            <a:off x="1295400" y="3098800"/>
            <a:ext cx="941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2 years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339055" y="1240094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Content Placeholder 2"/>
          <p:cNvSpPr>
            <a:spLocks noGrp="1"/>
          </p:cNvSpPr>
          <p:nvPr>
            <p:ph idx="4294967295"/>
          </p:nvPr>
        </p:nvSpPr>
        <p:spPr>
          <a:xfrm>
            <a:off x="152400" y="2143514"/>
            <a:ext cx="8382000" cy="4714486"/>
          </a:xfrm>
        </p:spPr>
        <p:txBody>
          <a:bodyPr>
            <a:normAutofit/>
          </a:bodyPr>
          <a:lstStyle/>
          <a:p>
            <a:pPr eaLnBrk="1" hangingPunct="1">
              <a:buFont typeface="Arial" pitchFamily="-111" charset="0"/>
              <a:buNone/>
              <a:defRPr/>
            </a:pPr>
            <a:r>
              <a:rPr lang="en-US" sz="2000" b="1" dirty="0" smtClean="0">
                <a:solidFill>
                  <a:srgbClr val="0067AC"/>
                </a:solidFill>
                <a:ea typeface="ＭＳ Ｐゴシック" pitchFamily="58" charset="-128"/>
              </a:rPr>
              <a:t>Temperature rise</a:t>
            </a:r>
          </a:p>
          <a:p>
            <a:pPr eaLnBrk="1" hangingPunct="1">
              <a:buFont typeface="Arial" pitchFamily="-111" charset="0"/>
              <a:buNone/>
              <a:defRPr/>
            </a:pPr>
            <a:r>
              <a:rPr lang="en-US" sz="2000" b="1" dirty="0" smtClean="0">
                <a:solidFill>
                  <a:srgbClr val="0067AC"/>
                </a:solidFill>
                <a:ea typeface="ＭＳ Ｐゴシック" pitchFamily="58" charset="-128"/>
              </a:rPr>
              <a:t>Sea-level rise</a:t>
            </a:r>
          </a:p>
          <a:p>
            <a:pPr eaLnBrk="1" hangingPunct="1">
              <a:buFont typeface="Arial" pitchFamily="-111" charset="0"/>
              <a:buNone/>
              <a:defRPr/>
            </a:pPr>
            <a:r>
              <a:rPr lang="en-US" sz="2000" b="1" dirty="0" smtClean="0">
                <a:solidFill>
                  <a:srgbClr val="0067AC"/>
                </a:solidFill>
                <a:ea typeface="ＭＳ Ｐゴシック" pitchFamily="58" charset="-128"/>
              </a:rPr>
              <a:t>Increase in heavy downpours</a:t>
            </a:r>
          </a:p>
          <a:p>
            <a:pPr eaLnBrk="1" hangingPunct="1">
              <a:buFont typeface="Arial" pitchFamily="-111" charset="0"/>
              <a:buNone/>
              <a:defRPr/>
            </a:pPr>
            <a:r>
              <a:rPr lang="en-US" sz="2000" b="1" dirty="0" smtClean="0">
                <a:solidFill>
                  <a:srgbClr val="0067AC"/>
                </a:solidFill>
                <a:ea typeface="ＭＳ Ｐゴシック" pitchFamily="58" charset="-128"/>
              </a:rPr>
              <a:t>Rapidly retreating glaciers</a:t>
            </a:r>
          </a:p>
          <a:p>
            <a:pPr eaLnBrk="1" hangingPunct="1">
              <a:buFont typeface="Arial" pitchFamily="-111" charset="0"/>
              <a:buNone/>
              <a:defRPr/>
            </a:pPr>
            <a:r>
              <a:rPr lang="en-US" sz="2000" b="1" dirty="0" smtClean="0">
                <a:solidFill>
                  <a:srgbClr val="0067AC"/>
                </a:solidFill>
                <a:ea typeface="ＭＳ Ｐゴシック" pitchFamily="58" charset="-128"/>
              </a:rPr>
              <a:t>Thawing permafrost</a:t>
            </a:r>
          </a:p>
          <a:p>
            <a:pPr eaLnBrk="1" hangingPunct="1">
              <a:buFont typeface="Arial" pitchFamily="-111" charset="0"/>
              <a:buNone/>
              <a:defRPr/>
            </a:pPr>
            <a:r>
              <a:rPr lang="en-US" sz="2000" b="1" dirty="0" smtClean="0">
                <a:solidFill>
                  <a:srgbClr val="0067AC"/>
                </a:solidFill>
                <a:ea typeface="ＭＳ Ｐゴシック" pitchFamily="58" charset="-128"/>
              </a:rPr>
              <a:t>Lengthening growing</a:t>
            </a:r>
            <a:br>
              <a:rPr lang="en-US" sz="2000" b="1" dirty="0" smtClean="0">
                <a:solidFill>
                  <a:srgbClr val="0067AC"/>
                </a:solidFill>
                <a:ea typeface="ＭＳ Ｐゴシック" pitchFamily="58" charset="-128"/>
              </a:rPr>
            </a:br>
            <a:r>
              <a:rPr lang="en-US" sz="2000" b="1" dirty="0" smtClean="0">
                <a:solidFill>
                  <a:srgbClr val="0067AC"/>
                </a:solidFill>
                <a:ea typeface="ＭＳ Ｐゴシック" pitchFamily="58" charset="-128"/>
              </a:rPr>
              <a:t>season</a:t>
            </a:r>
          </a:p>
          <a:p>
            <a:pPr eaLnBrk="1" hangingPunct="1">
              <a:buFont typeface="Arial" pitchFamily="-111" charset="0"/>
              <a:buNone/>
              <a:defRPr/>
            </a:pPr>
            <a:r>
              <a:rPr lang="en-US" sz="2000" b="1" dirty="0" smtClean="0">
                <a:solidFill>
                  <a:srgbClr val="0067AC"/>
                </a:solidFill>
                <a:ea typeface="ＭＳ Ｐゴシック" pitchFamily="58" charset="-128"/>
              </a:rPr>
              <a:t>Lengthening ice-free season</a:t>
            </a:r>
            <a:br>
              <a:rPr lang="en-US" sz="2000" b="1" dirty="0" smtClean="0">
                <a:solidFill>
                  <a:srgbClr val="0067AC"/>
                </a:solidFill>
                <a:ea typeface="ＭＳ Ｐゴシック" pitchFamily="58" charset="-128"/>
              </a:rPr>
            </a:br>
            <a:r>
              <a:rPr lang="en-US" sz="2000" b="1" dirty="0" smtClean="0">
                <a:solidFill>
                  <a:srgbClr val="0067AC"/>
                </a:solidFill>
                <a:ea typeface="ＭＳ Ｐゴシック" pitchFamily="58" charset="-128"/>
              </a:rPr>
              <a:t>in the ocean and on lakes</a:t>
            </a:r>
            <a:br>
              <a:rPr lang="en-US" sz="2000" b="1" dirty="0" smtClean="0">
                <a:solidFill>
                  <a:srgbClr val="0067AC"/>
                </a:solidFill>
                <a:ea typeface="ＭＳ Ｐゴシック" pitchFamily="58" charset="-128"/>
              </a:rPr>
            </a:br>
            <a:r>
              <a:rPr lang="en-US" sz="2000" b="1" dirty="0" smtClean="0">
                <a:solidFill>
                  <a:srgbClr val="0067AC"/>
                </a:solidFill>
                <a:ea typeface="ＭＳ Ｐゴシック" pitchFamily="58" charset="-128"/>
              </a:rPr>
              <a:t>and rivers</a:t>
            </a:r>
          </a:p>
          <a:p>
            <a:pPr eaLnBrk="1" hangingPunct="1">
              <a:buFont typeface="Arial" pitchFamily="-111" charset="0"/>
              <a:buNone/>
              <a:defRPr/>
            </a:pPr>
            <a:r>
              <a:rPr lang="en-US" sz="2000" b="1" dirty="0" smtClean="0">
                <a:solidFill>
                  <a:srgbClr val="0067AC"/>
                </a:solidFill>
                <a:ea typeface="ＭＳ Ｐゴシック" pitchFamily="58" charset="-128"/>
              </a:rPr>
              <a:t>Earlier snowmelt</a:t>
            </a:r>
          </a:p>
          <a:p>
            <a:pPr eaLnBrk="1" hangingPunct="1">
              <a:buFont typeface="Arial" pitchFamily="-111" charset="0"/>
              <a:buNone/>
              <a:defRPr/>
            </a:pPr>
            <a:r>
              <a:rPr lang="en-US" sz="2000" b="1" dirty="0" smtClean="0">
                <a:solidFill>
                  <a:srgbClr val="0067AC"/>
                </a:solidFill>
                <a:ea typeface="ＭＳ Ｐゴシック" pitchFamily="58" charset="-128"/>
              </a:rPr>
              <a:t>Changes in river flows</a:t>
            </a:r>
          </a:p>
          <a:p>
            <a:pPr eaLnBrk="1" hangingPunct="1">
              <a:buFont typeface="Arial" pitchFamily="-111" charset="0"/>
              <a:buNone/>
              <a:defRPr/>
            </a:pPr>
            <a:r>
              <a:rPr lang="en-US" sz="2000" b="1" dirty="0" smtClean="0">
                <a:solidFill>
                  <a:srgbClr val="0067AC"/>
                </a:solidFill>
                <a:ea typeface="ＭＳ Ｐゴシック" pitchFamily="58" charset="-128"/>
              </a:rPr>
              <a:t>Plants blooming earlier; animals, birds and fish moving northward</a:t>
            </a:r>
          </a:p>
          <a:p>
            <a:pPr eaLnBrk="1" hangingPunct="1">
              <a:buFont typeface="Arial" pitchFamily="-111" charset="0"/>
              <a:buNone/>
              <a:defRPr/>
            </a:pPr>
            <a:endParaRPr lang="en-US" sz="2300" b="1" dirty="0" smtClean="0">
              <a:solidFill>
                <a:srgbClr val="DAF3FE"/>
              </a:solidFill>
              <a:ea typeface="ＭＳ Ｐゴシック" pitchFamily="58" charset="-128"/>
            </a:endParaRPr>
          </a:p>
        </p:txBody>
      </p:sp>
      <p:sp>
        <p:nvSpPr>
          <p:cNvPr id="23560" name="TextBox 6"/>
          <p:cNvSpPr txBox="1">
            <a:spLocks noChangeArrowheads="1"/>
          </p:cNvSpPr>
          <p:nvPr/>
        </p:nvSpPr>
        <p:spPr bwMode="auto">
          <a:xfrm>
            <a:off x="0" y="1065601"/>
            <a:ext cx="8991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67A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7" charset="0"/>
                <a:ea typeface="Arial" pitchFamily="-107" charset="0"/>
                <a:cs typeface="Arial" pitchFamily="-107" charset="0"/>
              </a:rPr>
              <a:t>Climate changes are underway in the U.S. and are projected to grow</a:t>
            </a:r>
          </a:p>
        </p:txBody>
      </p:sp>
      <p:pic>
        <p:nvPicPr>
          <p:cNvPr id="11" name="Picture 2" descr="Increases-in-heavy-precip_PAGE-32.gif"/>
          <p:cNvPicPr>
            <a:picLocks noChangeAspect="1"/>
          </p:cNvPicPr>
          <p:nvPr/>
        </p:nvPicPr>
        <p:blipFill>
          <a:blip r:embed="rId3"/>
          <a:srcRect l="4576" t="3703" r="3030" b="2864"/>
          <a:stretch>
            <a:fillRect/>
          </a:stretch>
        </p:blipFill>
        <p:spPr bwMode="auto">
          <a:xfrm>
            <a:off x="4495800" y="2143514"/>
            <a:ext cx="4487863" cy="40941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550223"/>
            <a:ext cx="1252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Don </a:t>
            </a:r>
            <a:r>
              <a:rPr lang="en-US" sz="1400" dirty="0" err="1" smtClean="0">
                <a:solidFill>
                  <a:srgbClr val="FF0000"/>
                </a:solidFill>
              </a:rPr>
              <a:t>Wuebbles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rp_annual_precip_1896_inches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74006"/>
            <a:ext cx="9185275" cy="49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048000" y="1186825"/>
            <a:ext cx="3376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Rapids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rp_annual_precip_1896_inches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74006"/>
            <a:ext cx="9185275" cy="49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extBox 3"/>
          <p:cNvSpPr txBox="1">
            <a:spLocks noChangeArrowheads="1"/>
          </p:cNvSpPr>
          <p:nvPr/>
        </p:nvSpPr>
        <p:spPr bwMode="auto">
          <a:xfrm>
            <a:off x="1066800" y="5882126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28.0”</a:t>
            </a:r>
          </a:p>
        </p:txBody>
      </p:sp>
      <p:sp>
        <p:nvSpPr>
          <p:cNvPr id="70661" name="TextBox 4"/>
          <p:cNvSpPr txBox="1">
            <a:spLocks noChangeArrowheads="1"/>
          </p:cNvSpPr>
          <p:nvPr/>
        </p:nvSpPr>
        <p:spPr bwMode="auto">
          <a:xfrm>
            <a:off x="7289800" y="5882126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37.0”</a:t>
            </a:r>
          </a:p>
        </p:txBody>
      </p:sp>
      <p:cxnSp>
        <p:nvCxnSpPr>
          <p:cNvPr id="70662" name="Straight Arrow Connector 5"/>
          <p:cNvCxnSpPr>
            <a:cxnSpLocks noChangeShapeType="1"/>
          </p:cNvCxnSpPr>
          <p:nvPr/>
        </p:nvCxnSpPr>
        <p:spPr bwMode="auto">
          <a:xfrm rot="16200000" flipV="1">
            <a:off x="342900" y="5158226"/>
            <a:ext cx="1066800" cy="3810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0663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7411376" y="4724374"/>
            <a:ext cx="1480677" cy="834829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0664" name="TextBox 9"/>
          <p:cNvSpPr txBox="1">
            <a:spLocks noChangeArrowheads="1"/>
          </p:cNvSpPr>
          <p:nvPr/>
        </p:nvSpPr>
        <p:spPr bwMode="auto">
          <a:xfrm>
            <a:off x="3581400" y="5790051"/>
            <a:ext cx="2049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32% increase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048000" y="1186825"/>
            <a:ext cx="3376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Rapids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rp_cold_season_precip_1896_inches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63044"/>
            <a:ext cx="9182100" cy="509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2708" name="Straight Arrow Connector 5"/>
          <p:cNvCxnSpPr>
            <a:cxnSpLocks noChangeShapeType="1"/>
          </p:cNvCxnSpPr>
          <p:nvPr/>
        </p:nvCxnSpPr>
        <p:spPr bwMode="auto">
          <a:xfrm rot="16200000" flipV="1">
            <a:off x="533400" y="5105400"/>
            <a:ext cx="1066800" cy="7620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2709" name="TextBox 3"/>
          <p:cNvSpPr txBox="1">
            <a:spLocks noChangeArrowheads="1"/>
          </p:cNvSpPr>
          <p:nvPr/>
        </p:nvSpPr>
        <p:spPr bwMode="auto">
          <a:xfrm>
            <a:off x="1447800" y="5872163"/>
            <a:ext cx="587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7.8”</a:t>
            </a:r>
          </a:p>
        </p:txBody>
      </p:sp>
      <p:sp>
        <p:nvSpPr>
          <p:cNvPr id="72710" name="TextBox 9"/>
          <p:cNvSpPr txBox="1">
            <a:spLocks noChangeArrowheads="1"/>
          </p:cNvSpPr>
          <p:nvPr/>
        </p:nvSpPr>
        <p:spPr bwMode="auto">
          <a:xfrm>
            <a:off x="3581400" y="5641181"/>
            <a:ext cx="2049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51% increase</a:t>
            </a:r>
          </a:p>
        </p:txBody>
      </p:sp>
      <p:cxnSp>
        <p:nvCxnSpPr>
          <p:cNvPr id="72711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7528719" y="4790282"/>
            <a:ext cx="1369219" cy="794544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2712" name="TextBox 4"/>
          <p:cNvSpPr txBox="1">
            <a:spLocks noChangeArrowheads="1"/>
          </p:cNvSpPr>
          <p:nvPr/>
        </p:nvSpPr>
        <p:spPr bwMode="auto">
          <a:xfrm>
            <a:off x="7119143" y="5733256"/>
            <a:ext cx="696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11.8”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048000" y="1186825"/>
            <a:ext cx="3376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Rapids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rp_warm_season_precip_1896_inch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0716"/>
            <a:ext cx="9196388" cy="510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4756" name="Straight Arrow Connector 5"/>
          <p:cNvCxnSpPr>
            <a:cxnSpLocks noChangeShapeType="1"/>
          </p:cNvCxnSpPr>
          <p:nvPr/>
        </p:nvCxnSpPr>
        <p:spPr bwMode="auto">
          <a:xfrm rot="16200000" flipV="1">
            <a:off x="533400" y="5181600"/>
            <a:ext cx="1066800" cy="7620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4757" name="TextBox 3"/>
          <p:cNvSpPr txBox="1">
            <a:spLocks noChangeArrowheads="1"/>
          </p:cNvSpPr>
          <p:nvPr/>
        </p:nvSpPr>
        <p:spPr bwMode="auto">
          <a:xfrm>
            <a:off x="1524000" y="5911056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20.2”</a:t>
            </a:r>
          </a:p>
        </p:txBody>
      </p:sp>
      <p:sp>
        <p:nvSpPr>
          <p:cNvPr id="74758" name="TextBox 9"/>
          <p:cNvSpPr txBox="1">
            <a:spLocks noChangeArrowheads="1"/>
          </p:cNvSpPr>
          <p:nvPr/>
        </p:nvSpPr>
        <p:spPr bwMode="auto">
          <a:xfrm>
            <a:off x="3581400" y="5701506"/>
            <a:ext cx="2049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34% increase</a:t>
            </a:r>
          </a:p>
        </p:txBody>
      </p:sp>
      <p:cxnSp>
        <p:nvCxnSpPr>
          <p:cNvPr id="74759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7552928" y="4689872"/>
            <a:ext cx="1175544" cy="9398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4760" name="TextBox 4"/>
          <p:cNvSpPr txBox="1">
            <a:spLocks noChangeArrowheads="1"/>
          </p:cNvSpPr>
          <p:nvPr/>
        </p:nvSpPr>
        <p:spPr bwMode="auto">
          <a:xfrm>
            <a:off x="6959600" y="5747544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26.8”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048000" y="1186825"/>
            <a:ext cx="3376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Rapids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 descr="Extremes cover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33562"/>
            <a:ext cx="4451015" cy="57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extBox 6"/>
          <p:cNvSpPr txBox="1">
            <a:spLocks noChangeArrowheads="1"/>
          </p:cNvSpPr>
          <p:nvPr/>
        </p:nvSpPr>
        <p:spPr bwMode="auto">
          <a:xfrm>
            <a:off x="4925070" y="1282215"/>
            <a:ext cx="3505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212189"/>
                </a:solidFill>
                <a:latin typeface="Calibri" pitchFamily="29" charset="0"/>
              </a:rPr>
              <a:t>“One of the clearest trends in the United States observational record is an increasing frequency and intensity of heavy precipitation events… Over the last century there was a 50% increase in the frequency of days with precipitation over 101.6 mm (four inches) in the upper </a:t>
            </a:r>
            <a:r>
              <a:rPr lang="en-US" sz="1800" dirty="0" err="1">
                <a:solidFill>
                  <a:srgbClr val="212189"/>
                </a:solidFill>
                <a:latin typeface="Calibri" pitchFamily="29" charset="0"/>
              </a:rPr>
              <a:t>midwestern</a:t>
            </a:r>
            <a:r>
              <a:rPr lang="en-US" sz="1800" dirty="0">
                <a:solidFill>
                  <a:srgbClr val="212189"/>
                </a:solidFill>
                <a:latin typeface="Calibri" pitchFamily="29" charset="0"/>
              </a:rPr>
              <a:t> U.S.; this trend is statistically significant “</a:t>
            </a:r>
          </a:p>
        </p:txBody>
      </p:sp>
      <p:pic>
        <p:nvPicPr>
          <p:cNvPr id="76804" name="Picture 4" descr="HeavyPrecipMap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9142" y="4167199"/>
            <a:ext cx="2064073" cy="218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TextBox 4"/>
          <p:cNvSpPr txBox="1">
            <a:spLocks noChangeArrowheads="1"/>
          </p:cNvSpPr>
          <p:nvPr/>
        </p:nvSpPr>
        <p:spPr bwMode="auto">
          <a:xfrm>
            <a:off x="5486400" y="6324600"/>
            <a:ext cx="3657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rgbClr val="B21524"/>
                </a:solidFill>
              </a:rPr>
              <a:t>Karl, T. R., J. M. Melillo, and T. C. Peterson, (eds.), 2009:  Global Climate Change Impacts in the United States. Cambridge University Press, 2009, 196pp.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rp_precip_1895_ge3c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911066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TextBox 3"/>
          <p:cNvSpPr txBox="1">
            <a:spLocks noChangeArrowheads="1"/>
          </p:cNvSpPr>
          <p:nvPr/>
        </p:nvSpPr>
        <p:spPr bwMode="auto">
          <a:xfrm>
            <a:off x="1524002" y="5856288"/>
            <a:ext cx="105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4.2 days</a:t>
            </a:r>
          </a:p>
        </p:txBody>
      </p:sp>
      <p:sp>
        <p:nvSpPr>
          <p:cNvPr id="79877" name="TextBox 9"/>
          <p:cNvSpPr txBox="1">
            <a:spLocks noChangeArrowheads="1"/>
          </p:cNvSpPr>
          <p:nvPr/>
        </p:nvSpPr>
        <p:spPr bwMode="auto">
          <a:xfrm>
            <a:off x="3581400" y="5856288"/>
            <a:ext cx="2049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57% increase</a:t>
            </a:r>
          </a:p>
        </p:txBody>
      </p:sp>
      <p:cxnSp>
        <p:nvCxnSpPr>
          <p:cNvPr id="79878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7581900" y="4919663"/>
            <a:ext cx="1371600" cy="5334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9879" name="TextBox 4"/>
          <p:cNvSpPr txBox="1">
            <a:spLocks noChangeArrowheads="1"/>
          </p:cNvSpPr>
          <p:nvPr/>
        </p:nvSpPr>
        <p:spPr bwMode="auto">
          <a:xfrm>
            <a:off x="6943725" y="5780088"/>
            <a:ext cx="105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6.6 days</a:t>
            </a:r>
          </a:p>
        </p:txBody>
      </p:sp>
      <p:cxnSp>
        <p:nvCxnSpPr>
          <p:cNvPr id="79880" name="Straight Arrow Connector 7"/>
          <p:cNvCxnSpPr>
            <a:cxnSpLocks noChangeShapeType="1"/>
          </p:cNvCxnSpPr>
          <p:nvPr/>
        </p:nvCxnSpPr>
        <p:spPr bwMode="auto">
          <a:xfrm rot="10800000">
            <a:off x="609601" y="5143500"/>
            <a:ext cx="914400" cy="6858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3048000" y="1186825"/>
            <a:ext cx="3376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Rapids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rp_precip_1895_ge3c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911066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TextBox 3"/>
          <p:cNvSpPr txBox="1">
            <a:spLocks noChangeArrowheads="1"/>
          </p:cNvSpPr>
          <p:nvPr/>
        </p:nvSpPr>
        <p:spPr bwMode="auto">
          <a:xfrm>
            <a:off x="1524002" y="5856288"/>
            <a:ext cx="105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4.2 days</a:t>
            </a:r>
          </a:p>
        </p:txBody>
      </p:sp>
      <p:sp>
        <p:nvSpPr>
          <p:cNvPr id="79877" name="TextBox 9"/>
          <p:cNvSpPr txBox="1">
            <a:spLocks noChangeArrowheads="1"/>
          </p:cNvSpPr>
          <p:nvPr/>
        </p:nvSpPr>
        <p:spPr bwMode="auto">
          <a:xfrm>
            <a:off x="3581400" y="5856288"/>
            <a:ext cx="2049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57% increase</a:t>
            </a:r>
          </a:p>
        </p:txBody>
      </p:sp>
      <p:cxnSp>
        <p:nvCxnSpPr>
          <p:cNvPr id="79878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7581900" y="4919663"/>
            <a:ext cx="1371600" cy="5334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9879" name="TextBox 4"/>
          <p:cNvSpPr txBox="1">
            <a:spLocks noChangeArrowheads="1"/>
          </p:cNvSpPr>
          <p:nvPr/>
        </p:nvSpPr>
        <p:spPr bwMode="auto">
          <a:xfrm>
            <a:off x="6943725" y="5780088"/>
            <a:ext cx="105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6.6 days</a:t>
            </a:r>
          </a:p>
        </p:txBody>
      </p:sp>
      <p:cxnSp>
        <p:nvCxnSpPr>
          <p:cNvPr id="79880" name="Straight Arrow Connector 7"/>
          <p:cNvCxnSpPr>
            <a:cxnSpLocks noChangeShapeType="1"/>
          </p:cNvCxnSpPr>
          <p:nvPr/>
        </p:nvCxnSpPr>
        <p:spPr bwMode="auto">
          <a:xfrm rot="10800000">
            <a:off x="609601" y="5143500"/>
            <a:ext cx="914400" cy="6858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9881" name="Oval 8"/>
          <p:cNvSpPr>
            <a:spLocks noChangeArrowheads="1"/>
          </p:cNvSpPr>
          <p:nvPr/>
        </p:nvSpPr>
        <p:spPr bwMode="auto">
          <a:xfrm>
            <a:off x="3733800" y="2214563"/>
            <a:ext cx="4876800" cy="2057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79882" name="Oval 10"/>
          <p:cNvSpPr>
            <a:spLocks noChangeArrowheads="1"/>
          </p:cNvSpPr>
          <p:nvPr/>
        </p:nvSpPr>
        <p:spPr bwMode="auto">
          <a:xfrm>
            <a:off x="533400" y="3433763"/>
            <a:ext cx="1219200" cy="838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79883" name="TextBox 11"/>
          <p:cNvSpPr txBox="1">
            <a:spLocks noChangeArrowheads="1"/>
          </p:cNvSpPr>
          <p:nvPr/>
        </p:nvSpPr>
        <p:spPr bwMode="auto">
          <a:xfrm>
            <a:off x="914400" y="3576637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9884" name="TextBox 12"/>
          <p:cNvSpPr txBox="1">
            <a:spLocks noChangeArrowheads="1"/>
          </p:cNvSpPr>
          <p:nvPr/>
        </p:nvSpPr>
        <p:spPr bwMode="auto">
          <a:xfrm>
            <a:off x="5943600" y="2735263"/>
            <a:ext cx="504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79885" name="TextBox 13"/>
          <p:cNvSpPr txBox="1">
            <a:spLocks noChangeArrowheads="1"/>
          </p:cNvSpPr>
          <p:nvPr/>
        </p:nvSpPr>
        <p:spPr bwMode="auto">
          <a:xfrm>
            <a:off x="990600" y="2735263"/>
            <a:ext cx="2743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Years having more than 8 days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3048000" y="1186825"/>
            <a:ext cx="3376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Rapids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w Point Increas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9544"/>
            <a:ext cx="9144000" cy="5748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9664"/>
            <a:ext cx="8534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000090"/>
                </a:solidFill>
              </a:rPr>
              <a:t>Iowa Agricultural Producers’ Adaptations to Climate Change 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63525"/>
            <a:ext cx="7391400" cy="4013475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0090"/>
                </a:solidFill>
              </a:rPr>
              <a:t>Longer growing season:  </a:t>
            </a:r>
            <a:r>
              <a:rPr lang="en-US" sz="2000" dirty="0" smtClean="0">
                <a:solidFill>
                  <a:srgbClr val="C2251F"/>
                </a:solidFill>
              </a:rPr>
              <a:t>plant earlier, plant longer season hybrids, harvest later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20F62"/>
                </a:solidFill>
              </a:rPr>
              <a:t>Wetter springs:  </a:t>
            </a:r>
            <a:r>
              <a:rPr lang="en-US" sz="2000" dirty="0" smtClean="0">
                <a:solidFill>
                  <a:srgbClr val="C2251F"/>
                </a:solidFill>
              </a:rPr>
              <a:t>larger machinery enables planting in smaller weather windows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20F62"/>
                </a:solidFill>
              </a:rPr>
              <a:t>More summer precipitation:  </a:t>
            </a:r>
            <a:r>
              <a:rPr lang="en-US" sz="2000" dirty="0" smtClean="0">
                <a:solidFill>
                  <a:srgbClr val="C2251F"/>
                </a:solidFill>
              </a:rPr>
              <a:t>higher planting densities for higher yields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20F62"/>
                </a:solidFill>
              </a:rPr>
              <a:t>Wetter springs and summers:</a:t>
            </a:r>
            <a:r>
              <a:rPr lang="en-US" sz="2000" dirty="0" smtClean="0">
                <a:solidFill>
                  <a:srgbClr val="C2251F"/>
                </a:solidFill>
              </a:rPr>
              <a:t>  more subsurface drainage tile is being installed, closer spacing, sloped surfaces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20F62"/>
                </a:solidFill>
              </a:rPr>
              <a:t>Fewer extreme heat events:  </a:t>
            </a:r>
            <a:r>
              <a:rPr lang="en-US" sz="2000" dirty="0" smtClean="0">
                <a:solidFill>
                  <a:srgbClr val="C2251F"/>
                </a:solidFill>
              </a:rPr>
              <a:t>higher planting densities, fewer pollination failures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20F62"/>
                </a:solidFill>
              </a:rPr>
              <a:t>Higher humidity:</a:t>
            </a:r>
            <a:r>
              <a:rPr lang="en-US" sz="2000" dirty="0" smtClean="0">
                <a:solidFill>
                  <a:srgbClr val="C2251F"/>
                </a:solidFill>
              </a:rPr>
              <a:t>  more spraying for pathogens favored by moist conditions. more problems with fall crop dry-down, wider bean heads for faster harvest due to shorter harvest period during the daytime.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20F62"/>
                </a:solidFill>
              </a:rPr>
              <a:t>Drier autumns:  </a:t>
            </a:r>
            <a:r>
              <a:rPr lang="en-US" sz="2000" dirty="0" smtClean="0">
                <a:solidFill>
                  <a:srgbClr val="C2251F"/>
                </a:solidFill>
              </a:rPr>
              <a:t>delay harvest to take advantage of natural dry-down conditions</a:t>
            </a:r>
            <a:r>
              <a:rPr lang="en-US" sz="2400" dirty="0" smtClean="0">
                <a:solidFill>
                  <a:srgbClr val="C2251F"/>
                </a:solidFill>
              </a:rPr>
              <a:t> </a:t>
            </a:r>
          </a:p>
          <a:p>
            <a:pPr>
              <a:buFont typeface="Wingdings" pitchFamily="-112" charset="2"/>
              <a:buChar char=""/>
              <a:defRPr/>
            </a:pPr>
            <a:endParaRPr lang="en-US" dirty="0">
              <a:solidFill>
                <a:srgbClr val="C2251F"/>
              </a:solidFill>
            </a:endParaRPr>
          </a:p>
        </p:txBody>
      </p:sp>
      <p:sp>
        <p:nvSpPr>
          <p:cNvPr id="95236" name="TextBox 3"/>
          <p:cNvSpPr txBox="1">
            <a:spLocks noChangeArrowheads="1"/>
          </p:cNvSpPr>
          <p:nvPr/>
        </p:nvSpPr>
        <p:spPr bwMode="auto">
          <a:xfrm>
            <a:off x="1524000" y="6457950"/>
            <a:ext cx="250780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008000"/>
                </a:solidFill>
              </a:rPr>
              <a:t>HIGHER YIELDS!!</a:t>
            </a:r>
          </a:p>
        </p:txBody>
      </p:sp>
      <p:sp>
        <p:nvSpPr>
          <p:cNvPr id="95237" name="Right Arrow 4"/>
          <p:cNvSpPr>
            <a:spLocks noChangeArrowheads="1"/>
          </p:cNvSpPr>
          <p:nvPr/>
        </p:nvSpPr>
        <p:spPr bwMode="auto">
          <a:xfrm>
            <a:off x="457200" y="6477000"/>
            <a:ext cx="977900" cy="381000"/>
          </a:xfrm>
          <a:prstGeom prst="rightArrow">
            <a:avLst>
              <a:gd name="adj1" fmla="val 50000"/>
              <a:gd name="adj2" fmla="val 50026"/>
            </a:avLst>
          </a:prstGeom>
          <a:solidFill>
            <a:srgbClr val="008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95238" name="TextBox 5"/>
          <p:cNvSpPr txBox="1">
            <a:spLocks noChangeArrowheads="1"/>
          </p:cNvSpPr>
          <p:nvPr/>
        </p:nvSpPr>
        <p:spPr bwMode="auto">
          <a:xfrm flipH="1">
            <a:off x="3883850" y="6457950"/>
            <a:ext cx="487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solidFill>
                  <a:srgbClr val="008000"/>
                </a:solidFill>
              </a:rPr>
              <a:t>Is it genetics or climate?  Likely some of each.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2345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212189"/>
                </a:solidFill>
                <a:latin typeface="Arial" pitchFamily="-112" charset="0"/>
              </a:rPr>
              <a:t>For More Information</a:t>
            </a:r>
            <a:endParaRPr lang="en-US" dirty="0">
              <a:solidFill>
                <a:srgbClr val="212189"/>
              </a:solidFill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1700" y="2286000"/>
            <a:ext cx="58674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Monotype Sorts" pitchFamily="-112" charset="2"/>
              <a:buNone/>
              <a:defRPr/>
            </a:pPr>
            <a:endParaRPr lang="en-US" sz="1600" dirty="0" smtClean="0">
              <a:latin typeface="Arial" pitchFamily="-112" charset="0"/>
            </a:endParaRPr>
          </a:p>
          <a:p>
            <a:pPr>
              <a:lnSpc>
                <a:spcPct val="90000"/>
              </a:lnSpc>
              <a:buFont typeface="Monotype Sorts" pitchFamily="-112" charset="2"/>
              <a:buNone/>
              <a:defRPr/>
            </a:pPr>
            <a:endParaRPr lang="en-US" sz="1600" dirty="0">
              <a:latin typeface="Arial" pitchFamily="-11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709333"/>
            <a:ext cx="68199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Assessment of Potential Impacts of Climate Changes on Iowa</a:t>
            </a:r>
            <a:endParaRPr lang="en-US" dirty="0" smtClean="0"/>
          </a:p>
          <a:p>
            <a:pPr algn="ctr"/>
            <a:r>
              <a:rPr lang="en-US" b="1" dirty="0" smtClean="0"/>
              <a:t>Using Current Trends and Future Projections</a:t>
            </a:r>
            <a:endParaRPr lang="en-US" dirty="0" smtClean="0"/>
          </a:p>
          <a:p>
            <a:pPr algn="ctr"/>
            <a:r>
              <a:rPr lang="en-US" dirty="0" smtClean="0"/>
              <a:t>Eugene S. Takle</a:t>
            </a:r>
          </a:p>
          <a:p>
            <a:pPr algn="ctr"/>
            <a:r>
              <a:rPr lang="en-US" dirty="0" smtClean="0"/>
              <a:t>Climate Science Program</a:t>
            </a:r>
          </a:p>
          <a:p>
            <a:pPr algn="ctr"/>
            <a:r>
              <a:rPr lang="en-US" dirty="0" smtClean="0"/>
              <a:t>Iowa State University</a:t>
            </a:r>
          </a:p>
          <a:p>
            <a:pPr algn="ctr"/>
            <a:r>
              <a:rPr lang="en-US" dirty="0" smtClean="0"/>
              <a:t>Ames, IA  50011</a:t>
            </a:r>
          </a:p>
          <a:p>
            <a:pPr algn="ctr"/>
            <a:r>
              <a:rPr lang="en-US" u="sng" dirty="0" smtClean="0">
                <a:hlinkClick r:id="rId3"/>
              </a:rPr>
              <a:t>gstakle@iastate.edu</a:t>
            </a:r>
            <a:endParaRPr lang="en-US" dirty="0" smtClean="0"/>
          </a:p>
          <a:p>
            <a:pPr algn="ctr"/>
            <a:r>
              <a:rPr lang="en-US" dirty="0" smtClean="0"/>
              <a:t>515-294-9871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13 August 2010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Temps vs year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9804" y="2374774"/>
            <a:ext cx="5713495" cy="448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177800" y="1178292"/>
            <a:ext cx="8712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67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Three</a:t>
            </a:r>
            <a:r>
              <a:rPr lang="en-US" sz="3200" b="1" dirty="0" smtClean="0">
                <a:solidFill>
                  <a:srgbClr val="0067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separate </a:t>
            </a:r>
            <a:r>
              <a:rPr lang="en-US" sz="3200" b="1" dirty="0">
                <a:solidFill>
                  <a:srgbClr val="0067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analyses of the temperature record – Trends are in close agreement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0223"/>
            <a:ext cx="1252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Don </a:t>
            </a:r>
            <a:r>
              <a:rPr lang="en-US" sz="1400" dirty="0" err="1" smtClean="0">
                <a:solidFill>
                  <a:srgbClr val="FF0000"/>
                </a:solidFill>
              </a:rPr>
              <a:t>Wuebbles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9467" y="3581664"/>
            <a:ext cx="8229600" cy="9318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Why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lang="en-US" sz="6600" b="1" dirty="0" smtClean="0">
                <a:solidFill>
                  <a:srgbClr val="0067AC"/>
                </a:solidFill>
                <a:latin typeface="Arial"/>
                <a:ea typeface="+mj-ea"/>
                <a:cs typeface="Arial"/>
              </a:rPr>
              <a:t>Is Iowa Getting So Many Floods?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67AC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Why Small Changes in Rainfall Produce Much More Flooding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charset="2"/>
              <a:buChar char="u"/>
            </a:pPr>
            <a:r>
              <a:rPr lang="en-US" dirty="0" smtClean="0">
                <a:solidFill>
                  <a:srgbClr val="0067AC"/>
                </a:solidFill>
              </a:rPr>
              <a:t>13% increase in atmospheric moisture in June-July-August</a:t>
            </a:r>
          </a:p>
          <a:p>
            <a:pPr>
              <a:buFont typeface="Wingdings" charset="2"/>
              <a:buChar char="u"/>
            </a:pPr>
            <a:r>
              <a:rPr lang="en-US" dirty="0" smtClean="0">
                <a:solidFill>
                  <a:srgbClr val="0067AC"/>
                </a:solidFill>
              </a:rPr>
              <a:t>~10% increase in average precipitation in Iowa</a:t>
            </a:r>
          </a:p>
          <a:p>
            <a:pPr>
              <a:buFont typeface="Wingdings" charset="2"/>
              <a:buChar char="u"/>
            </a:pPr>
            <a:r>
              <a:rPr lang="en-US" dirty="0" smtClean="0">
                <a:solidFill>
                  <a:srgbClr val="0067AC"/>
                </a:solidFill>
              </a:rPr>
              <a:t>~5-fold increase in high-precipitation events, mostly in June-July-August, that lead to runoff</a:t>
            </a:r>
          </a:p>
          <a:p>
            <a:pPr>
              <a:buFont typeface="Wingdings" charset="2"/>
              <a:buChar char="u"/>
            </a:pPr>
            <a:r>
              <a:rPr lang="en-US" dirty="0" smtClean="0">
                <a:solidFill>
                  <a:srgbClr val="0067AC"/>
                </a:solidFill>
              </a:rPr>
              <a:t>Iowa rivers and watersheds are oriented  NW-SE</a:t>
            </a:r>
          </a:p>
          <a:p>
            <a:pPr>
              <a:buFont typeface="Wingdings" charset="2"/>
              <a:buChar char="u"/>
            </a:pPr>
            <a:r>
              <a:rPr lang="en-US" dirty="0" smtClean="0">
                <a:solidFill>
                  <a:srgbClr val="0067AC"/>
                </a:solidFill>
              </a:rPr>
              <a:t>Rainfall patterns turn from SW-NE in March-May to W-E or NW-SE in mid summer</a:t>
            </a:r>
          </a:p>
          <a:p>
            <a:pPr>
              <a:buFont typeface="Wingdings" charset="2"/>
              <a:buChar char="u"/>
            </a:pPr>
            <a:r>
              <a:rPr lang="en-US" dirty="0" smtClean="0">
                <a:solidFill>
                  <a:srgbClr val="0067AC"/>
                </a:solidFill>
              </a:rPr>
              <a:t>More frequent floods are the result of one or more of the following</a:t>
            </a:r>
          </a:p>
          <a:p>
            <a:pPr lvl="2">
              <a:buFont typeface="Wingdings" charset="2"/>
              <a:buChar char="u"/>
            </a:pPr>
            <a:r>
              <a:rPr lang="en-US" dirty="0" smtClean="0">
                <a:solidFill>
                  <a:srgbClr val="708F24"/>
                </a:solidFill>
              </a:rPr>
              <a:t>More rain </a:t>
            </a:r>
          </a:p>
          <a:p>
            <a:pPr lvl="2">
              <a:buFont typeface="Wingdings" charset="2"/>
              <a:buChar char="u"/>
            </a:pPr>
            <a:r>
              <a:rPr lang="en-US" dirty="0" smtClean="0">
                <a:solidFill>
                  <a:srgbClr val="708F24"/>
                </a:solidFill>
              </a:rPr>
              <a:t>More intense rain events</a:t>
            </a:r>
          </a:p>
          <a:p>
            <a:pPr lvl="2">
              <a:buFont typeface="Wingdings" charset="2"/>
              <a:buChar char="u"/>
            </a:pPr>
            <a:r>
              <a:rPr lang="en-US" dirty="0" smtClean="0">
                <a:solidFill>
                  <a:srgbClr val="708F24"/>
                </a:solidFill>
              </a:rPr>
              <a:t>More rain in the summer</a:t>
            </a:r>
          </a:p>
          <a:p>
            <a:pPr lvl="2">
              <a:buFont typeface="Wingdings" charset="2"/>
              <a:buChar char="u"/>
            </a:pPr>
            <a:r>
              <a:rPr lang="en-US" dirty="0" smtClean="0">
                <a:solidFill>
                  <a:srgbClr val="708F24"/>
                </a:solidFill>
              </a:rPr>
              <a:t>Rainfall patterns more likely to align with streams and watersheds</a:t>
            </a:r>
          </a:p>
          <a:p>
            <a:pPr lvl="2">
              <a:buFont typeface="Wingdings" charset="2"/>
              <a:buChar char="u"/>
            </a:pPr>
            <a:r>
              <a:rPr lang="en-US" dirty="0" smtClean="0">
                <a:solidFill>
                  <a:srgbClr val="708F24"/>
                </a:solidFill>
              </a:rPr>
              <a:t>Streams amplify changes in precipitation by a factor of 2-4</a:t>
            </a:r>
            <a:endParaRPr lang="en-US" dirty="0">
              <a:solidFill>
                <a:srgbClr val="708F2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0934" y="6488668"/>
            <a:ext cx="5409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AND:  more subsurface drainage tile has been installed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91234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212189"/>
                </a:solidFill>
                <a:latin typeface="Arial" pitchFamily="-112" charset="0"/>
              </a:rPr>
              <a:t>For More Information</a:t>
            </a:r>
            <a:endParaRPr lang="en-US" dirty="0">
              <a:solidFill>
                <a:srgbClr val="212189"/>
              </a:solidFill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1700" y="2286000"/>
            <a:ext cx="5867400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itchFamily="-112" charset="2"/>
              <a:buChar char=""/>
              <a:defRPr/>
            </a:pPr>
            <a:r>
              <a:rPr lang="en-US" sz="2000" dirty="0" smtClean="0">
                <a:latin typeface="Arial" pitchFamily="-112" charset="0"/>
              </a:rPr>
              <a:t>Contact </a:t>
            </a:r>
            <a:r>
              <a:rPr lang="en-US" sz="2000" dirty="0">
                <a:latin typeface="Arial" pitchFamily="-112" charset="0"/>
              </a:rPr>
              <a:t>me directly:</a:t>
            </a:r>
          </a:p>
          <a:p>
            <a:pPr>
              <a:lnSpc>
                <a:spcPct val="90000"/>
              </a:lnSpc>
              <a:buFont typeface="Monotype Sorts" pitchFamily="-112" charset="2"/>
              <a:buNone/>
              <a:defRPr/>
            </a:pPr>
            <a:r>
              <a:rPr lang="en-US" sz="2000" dirty="0">
                <a:latin typeface="Arial" pitchFamily="-112" charset="0"/>
              </a:rPr>
              <a:t>			</a:t>
            </a:r>
            <a:r>
              <a:rPr lang="en-US" sz="2000" dirty="0">
                <a:latin typeface="Arial" pitchFamily="-112" charset="0"/>
                <a:hlinkClick r:id="rId3"/>
              </a:rPr>
              <a:t>gstakle@iastate.</a:t>
            </a:r>
            <a:r>
              <a:rPr lang="en-US" sz="2000" dirty="0" smtClean="0">
                <a:latin typeface="Arial" pitchFamily="-112" charset="0"/>
                <a:hlinkClick r:id="rId3"/>
              </a:rPr>
              <a:t>edu</a:t>
            </a:r>
            <a:endParaRPr lang="en-US" sz="2000" dirty="0" smtClean="0">
              <a:latin typeface="Arial" pitchFamily="-112" charset="0"/>
            </a:endParaRPr>
          </a:p>
          <a:p>
            <a:pPr>
              <a:lnSpc>
                <a:spcPct val="90000"/>
              </a:lnSpc>
              <a:buFont typeface="Wingdings" pitchFamily="-112" charset="2"/>
              <a:buChar char=""/>
              <a:defRPr/>
            </a:pPr>
            <a:r>
              <a:rPr lang="en-US" sz="2000" dirty="0">
                <a:latin typeface="Arial" pitchFamily="-112" charset="0"/>
              </a:rPr>
              <a:t>Current research on regional climate and climate change is being conducted at Iowa State </a:t>
            </a:r>
            <a:r>
              <a:rPr lang="en-US" sz="2000" dirty="0" smtClean="0">
                <a:latin typeface="Arial" pitchFamily="-112" charset="0"/>
              </a:rPr>
              <a:t>University </a:t>
            </a:r>
            <a:r>
              <a:rPr lang="en-US" sz="2000" dirty="0">
                <a:latin typeface="Arial" pitchFamily="-112" charset="0"/>
              </a:rPr>
              <a:t>under the Regional Climate Modeling Laboratory</a:t>
            </a:r>
          </a:p>
          <a:p>
            <a:pPr>
              <a:lnSpc>
                <a:spcPct val="90000"/>
              </a:lnSpc>
              <a:buFont typeface="Monotype Sorts" pitchFamily="-112" charset="2"/>
              <a:buNone/>
              <a:defRPr/>
            </a:pPr>
            <a:r>
              <a:rPr lang="en-US" sz="2000" dirty="0">
                <a:latin typeface="Arial" pitchFamily="-112" charset="0"/>
              </a:rPr>
              <a:t>	 		</a:t>
            </a:r>
            <a:r>
              <a:rPr lang="en-US" sz="2000" dirty="0">
                <a:hlinkClick r:id="rId4"/>
              </a:rPr>
              <a:t>http://rcmlab.agron.iastate.edu</a:t>
            </a:r>
            <a:r>
              <a:rPr lang="en-US" sz="2000" dirty="0" smtClean="0">
                <a:hlinkClick r:id="rId4"/>
              </a:rPr>
              <a:t>/</a:t>
            </a:r>
            <a:endParaRPr lang="en-US" sz="2000" dirty="0" smtClean="0">
              <a:latin typeface="Arial" pitchFamily="-112" charset="0"/>
            </a:endParaRPr>
          </a:p>
          <a:p>
            <a:pPr>
              <a:lnSpc>
                <a:spcPct val="90000"/>
              </a:lnSpc>
              <a:buFont typeface="Wingdings" pitchFamily="-112" charset="2"/>
              <a:buChar char=""/>
              <a:defRPr/>
            </a:pPr>
            <a:r>
              <a:rPr lang="en-US" sz="2000" dirty="0">
                <a:latin typeface="Arial" pitchFamily="-112" charset="0"/>
              </a:rPr>
              <a:t>North American Regional Climate Change Assessment Program</a:t>
            </a:r>
          </a:p>
          <a:p>
            <a:pPr>
              <a:lnSpc>
                <a:spcPct val="90000"/>
              </a:lnSpc>
              <a:buFont typeface="Monotype Sorts" pitchFamily="-112" charset="2"/>
              <a:buNone/>
              <a:defRPr/>
            </a:pPr>
            <a:r>
              <a:rPr lang="en-US" sz="2000" dirty="0">
                <a:latin typeface="Arial" pitchFamily="-112" charset="0"/>
              </a:rPr>
              <a:t>			</a:t>
            </a:r>
            <a:r>
              <a:rPr lang="en-US" sz="2000" dirty="0">
                <a:hlinkClick r:id="rId5"/>
              </a:rPr>
              <a:t>http://www.narccap.ucar.edu</a:t>
            </a:r>
            <a:r>
              <a:rPr lang="en-US" sz="2000" dirty="0" smtClean="0">
                <a:hlinkClick r:id="rId5"/>
              </a:rPr>
              <a:t>/</a:t>
            </a:r>
            <a:endParaRPr lang="en-US" sz="2000" dirty="0" smtClean="0"/>
          </a:p>
          <a:p>
            <a:pPr>
              <a:lnSpc>
                <a:spcPct val="90000"/>
              </a:lnSpc>
              <a:buFont typeface="Wingdings" pitchFamily="-112" charset="2"/>
              <a:buChar char=""/>
              <a:defRPr/>
            </a:pPr>
            <a:r>
              <a:rPr lang="en-US" sz="2000" dirty="0" smtClean="0">
                <a:latin typeface="Arial" pitchFamily="-112" charset="0"/>
              </a:rPr>
              <a:t>For current activities on the ISU campus, regionally and nationally relating to climate change see the Climate Science Initiative website:</a:t>
            </a:r>
          </a:p>
          <a:p>
            <a:pPr>
              <a:lnSpc>
                <a:spcPct val="90000"/>
              </a:lnSpc>
              <a:buFont typeface="Monotype Sorts" pitchFamily="-112" charset="2"/>
              <a:buNone/>
              <a:defRPr/>
            </a:pPr>
            <a:r>
              <a:rPr lang="en-US" sz="2000" dirty="0" smtClean="0">
                <a:latin typeface="Arial" pitchFamily="-112" charset="0"/>
              </a:rPr>
              <a:t>			</a:t>
            </a:r>
            <a:r>
              <a:rPr lang="en-US" sz="2000" dirty="0" smtClean="0">
                <a:latin typeface="Arial" pitchFamily="-112" charset="0"/>
                <a:hlinkClick r:id="rId6"/>
              </a:rPr>
              <a:t>http://climate.engineering.iastate.edu/</a:t>
            </a:r>
            <a:endParaRPr lang="en-US" sz="2000" dirty="0" smtClean="0">
              <a:latin typeface="Arial" pitchFamily="-112" charset="0"/>
            </a:endParaRPr>
          </a:p>
          <a:p>
            <a:pPr>
              <a:lnSpc>
                <a:spcPct val="90000"/>
              </a:lnSpc>
              <a:buFont typeface="Monotype Sorts" pitchFamily="-112" charset="2"/>
              <a:buNone/>
              <a:defRPr/>
            </a:pPr>
            <a:endParaRPr lang="en-US" sz="1600" dirty="0" smtClean="0">
              <a:latin typeface="Arial" pitchFamily="-112" charset="0"/>
            </a:endParaRPr>
          </a:p>
          <a:p>
            <a:pPr>
              <a:lnSpc>
                <a:spcPct val="90000"/>
              </a:lnSpc>
              <a:buFont typeface="Monotype Sorts" pitchFamily="-112" charset="2"/>
              <a:buNone/>
              <a:defRPr/>
            </a:pPr>
            <a:endParaRPr lang="en-US" sz="1600" dirty="0">
              <a:latin typeface="Arial" pitchFamily="-112" charset="0"/>
            </a:endParaRP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0" y="6400800"/>
            <a:ext cx="510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Or just Google </a:t>
            </a:r>
            <a:r>
              <a:rPr lang="en-US" sz="1800">
                <a:solidFill>
                  <a:schemeClr val="hlink"/>
                </a:solidFill>
                <a:latin typeface="Engravers MT" pitchFamily="29" charset="0"/>
              </a:rPr>
              <a:t>Eugene Takle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70395"/>
            <a:ext cx="8229600" cy="114300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 smtClean="0">
                <a:ea typeface="ＭＳ Ｐゴシック" pitchFamily="-107" charset="-128"/>
                <a:cs typeface="ＭＳ Ｐゴシック" pitchFamily="-107" charset="-128"/>
              </a:rPr>
              <a:t>Temperature 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C</a:t>
            </a:r>
            <a:r>
              <a:rPr lang="en-US" sz="3600" b="1" dirty="0" smtClean="0">
                <a:ea typeface="ＭＳ Ｐゴシック" pitchFamily="-107" charset="-128"/>
                <a:cs typeface="ＭＳ Ｐゴシック" pitchFamily="-107" charset="-128"/>
              </a:rPr>
              <a:t>hanges are Not </a:t>
            </a:r>
            <a:r>
              <a:rPr lang="en-US" sz="3600" b="1" dirty="0"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sz="3600" b="1" dirty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3600" b="1" dirty="0">
                <a:ea typeface="ＭＳ Ｐゴシック" pitchFamily="-107" charset="-128"/>
                <a:cs typeface="ＭＳ Ｐゴシック" pitchFamily="-107" charset="-128"/>
              </a:rPr>
              <a:t>Uniform Around the Globe</a:t>
            </a:r>
          </a:p>
        </p:txBody>
      </p:sp>
      <p:pic>
        <p:nvPicPr>
          <p:cNvPr id="16387" name="Picture 2" descr="ftp://ncdcftp.ncdc.noaa.gov/pub/upload/7days/tmean.1900.2009.ann.gif"/>
          <p:cNvPicPr>
            <a:picLocks noChangeAspect="1" noChangeArrowheads="1"/>
          </p:cNvPicPr>
          <p:nvPr/>
        </p:nvPicPr>
        <p:blipFill>
          <a:blip r:embed="rId2"/>
          <a:srcRect t="7524" b="7524"/>
          <a:stretch>
            <a:fillRect/>
          </a:stretch>
        </p:blipFill>
        <p:spPr bwMode="auto">
          <a:xfrm>
            <a:off x="2169378" y="2213396"/>
            <a:ext cx="6974622" cy="4582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0" y="6488112"/>
            <a:ext cx="3200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67AC"/>
                </a:solidFill>
              </a:rPr>
              <a:t>From Tom Karl, NOAA NCDC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82220" y="926329"/>
            <a:ext cx="8229600" cy="914400"/>
          </a:xfrm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ea typeface="ＭＳ Ｐゴシック" pitchFamily="-107" charset="-128"/>
                <a:cs typeface="ＭＳ Ｐゴシック" pitchFamily="-107" charset="-128"/>
              </a:rPr>
              <a:t>U.S. Temperature Trends</a:t>
            </a:r>
            <a:endParaRPr lang="en-US" b="1" dirty="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0729"/>
            <a:ext cx="9144000" cy="609600"/>
          </a:xfrm>
        </p:spPr>
        <p:txBody>
          <a:bodyPr/>
          <a:lstStyle/>
          <a:p>
            <a:pPr algn="ctr">
              <a:buFont typeface="Arial" pitchFamily="-107" charset="0"/>
              <a:buNone/>
              <a:defRPr/>
            </a:pPr>
            <a:r>
              <a:rPr lang="en-US" sz="2000" dirty="0" smtClean="0"/>
              <a:t>U.S. average temperature has risen more than 2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F over the past 50 years</a:t>
            </a:r>
          </a:p>
        </p:txBody>
      </p:sp>
      <p:pic>
        <p:nvPicPr>
          <p:cNvPr id="7" name="Picture 6" descr="mapt-ushcnv2-mntp-ann-1960-2009_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105" y="2467272"/>
            <a:ext cx="3116895" cy="1978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mapt-ushcnv2-mntp-ann-1900-2009_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220" y="2467272"/>
            <a:ext cx="3145316" cy="1978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mapt-ushcnv2-mntp-ann-1980-2009_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772" y="4632657"/>
            <a:ext cx="3409608" cy="2163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0" y="6488113"/>
            <a:ext cx="22201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67AC"/>
                </a:solidFill>
              </a:rPr>
              <a:t>From Tom Karl, NOAA NCDC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-11113" y="876300"/>
            <a:ext cx="8913813" cy="1447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200" b="1" dirty="0" smtClean="0">
                <a:latin typeface="Century Gothic" pitchFamily="-111" charset="0"/>
                <a:ea typeface="ＭＳ Ｐゴシック" pitchFamily="-111" charset="-128"/>
              </a:rPr>
              <a:t>Conditions today are unusual in the context of the last 2,000 years …</a:t>
            </a:r>
          </a:p>
        </p:txBody>
      </p:sp>
      <p:pic>
        <p:nvPicPr>
          <p:cNvPr id="30723" name="Picture 4"/>
          <p:cNvPicPr>
            <a:picLocks noChangeAspect="1"/>
          </p:cNvPicPr>
          <p:nvPr/>
        </p:nvPicPr>
        <p:blipFill>
          <a:blip r:embed="rId2"/>
          <a:srcRect t="3123" b="21866"/>
          <a:stretch>
            <a:fillRect/>
          </a:stretch>
        </p:blipFill>
        <p:spPr bwMode="auto">
          <a:xfrm>
            <a:off x="304800" y="2324100"/>
            <a:ext cx="85979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550223"/>
            <a:ext cx="1252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Don </a:t>
            </a:r>
            <a:r>
              <a:rPr lang="en-US" sz="1400" dirty="0" err="1" smtClean="0">
                <a:solidFill>
                  <a:srgbClr val="FF0000"/>
                </a:solidFill>
              </a:rPr>
              <a:t>Wuebbles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95400"/>
            <a:ext cx="8686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800" b="1" dirty="0" smtClean="0">
                <a:latin typeface="Century Gothic" pitchFamily="-111" charset="0"/>
                <a:ea typeface="ＭＳ Ｐゴシック" pitchFamily="-111" charset="-128"/>
              </a:rPr>
              <a:t>Why does the Earth warm?</a:t>
            </a:r>
            <a:br>
              <a:rPr lang="en-US" sz="3800" b="1" dirty="0" smtClean="0">
                <a:latin typeface="Century Gothic" pitchFamily="-111" charset="0"/>
                <a:ea typeface="ＭＳ Ｐゴシック" pitchFamily="-111" charset="-128"/>
              </a:rPr>
            </a:br>
            <a:r>
              <a:rPr lang="en-US" sz="3800" b="1" dirty="0" smtClean="0">
                <a:latin typeface="Century Gothic" pitchFamily="-111" charset="0"/>
                <a:ea typeface="ＭＳ Ｐゴシック" pitchFamily="-111" charset="-128"/>
              </a:rPr>
              <a:t>1. Natural causes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3217866"/>
            <a:ext cx="5257800" cy="3072658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-111" charset="2"/>
              <a:buNone/>
              <a:defRPr/>
            </a:pPr>
            <a:r>
              <a:rPr lang="en-US" b="1" dirty="0" smtClean="0"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rPr>
              <a:t>THE GREENHOUSE EFFECT…</a:t>
            </a:r>
          </a:p>
          <a:p>
            <a:pPr eaLnBrk="1" hangingPunct="1">
              <a:buFont typeface="Arial" pitchFamily="-111" charset="0"/>
              <a:buChar char="•"/>
              <a:defRPr/>
            </a:pPr>
            <a:r>
              <a:rPr lang="en-US" b="1" dirty="0" smtClean="0"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rPr>
              <a:t>…is 100% natural. </a:t>
            </a:r>
          </a:p>
          <a:p>
            <a:pPr lvl="1" eaLnBrk="1" hangingPunct="1">
              <a:buFont typeface="Arial" pitchFamily="-111" charset="0"/>
              <a:buChar char="–"/>
              <a:defRPr/>
            </a:pPr>
            <a:r>
              <a:rPr lang="en-US" sz="2400" b="1" dirty="0" smtClean="0">
                <a:latin typeface="Calibri" pitchFamily="-111" charset="0"/>
              </a:rPr>
              <a:t>Heat is trapped in the atmosphere.</a:t>
            </a:r>
          </a:p>
          <a:p>
            <a:pPr eaLnBrk="1" hangingPunct="1">
              <a:buFont typeface="Arial" pitchFamily="-111" charset="0"/>
              <a:buChar char="•"/>
              <a:defRPr/>
            </a:pPr>
            <a:r>
              <a:rPr lang="en-US" b="1" dirty="0" smtClean="0"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rPr>
              <a:t>…sustains life on Earth.</a:t>
            </a:r>
          </a:p>
          <a:p>
            <a:pPr lvl="1" eaLnBrk="1" hangingPunct="1">
              <a:buFont typeface="Arial" pitchFamily="-111" charset="0"/>
              <a:buChar char="–"/>
              <a:defRPr/>
            </a:pPr>
            <a:r>
              <a:rPr lang="en-US" sz="2400" b="1" dirty="0" smtClean="0">
                <a:latin typeface="Calibri" pitchFamily="-111" charset="0"/>
              </a:rPr>
              <a:t>Keeps average temperatures at 12.8</a:t>
            </a:r>
            <a:r>
              <a:rPr lang="en-US" sz="2400" b="1" baseline="30000" dirty="0" smtClean="0">
                <a:latin typeface="Calibri" pitchFamily="-111" charset="0"/>
              </a:rPr>
              <a:t>o</a:t>
            </a:r>
            <a:r>
              <a:rPr lang="en-US" sz="2400" b="1" dirty="0" smtClean="0">
                <a:latin typeface="Calibri" pitchFamily="-111" charset="0"/>
              </a:rPr>
              <a:t>C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-111" charset="0"/>
              </a:rPr>
              <a:t>(55</a:t>
            </a:r>
            <a:r>
              <a:rPr lang="en-US" sz="2400" b="1" baseline="30000" dirty="0" smtClean="0">
                <a:solidFill>
                  <a:srgbClr val="FF0000"/>
                </a:solidFill>
                <a:latin typeface="Calibri" pitchFamily="-111" charset="0"/>
              </a:rPr>
              <a:t>o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-111" charset="0"/>
              </a:rPr>
              <a:t>F)</a:t>
            </a:r>
            <a:r>
              <a:rPr lang="en-US" sz="2400" b="1" dirty="0" smtClean="0">
                <a:latin typeface="Calibri" pitchFamily="-111" charset="0"/>
              </a:rPr>
              <a:t>, instead of –29</a:t>
            </a:r>
            <a:r>
              <a:rPr lang="en-US" sz="2400" b="1" baseline="30000" dirty="0" smtClean="0">
                <a:latin typeface="Calibri" pitchFamily="-111" charset="0"/>
              </a:rPr>
              <a:t>o</a:t>
            </a:r>
            <a:r>
              <a:rPr lang="en-US" sz="2400" b="1" dirty="0" smtClean="0">
                <a:latin typeface="Calibri" pitchFamily="-111" charset="0"/>
              </a:rPr>
              <a:t>C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-111" charset="0"/>
              </a:rPr>
              <a:t>(-20</a:t>
            </a:r>
            <a:r>
              <a:rPr lang="en-US" sz="2400" b="1" baseline="30000" dirty="0" smtClean="0">
                <a:solidFill>
                  <a:srgbClr val="FF0000"/>
                </a:solidFill>
                <a:latin typeface="Calibri" pitchFamily="-111" charset="0"/>
              </a:rPr>
              <a:t>o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-111" charset="0"/>
              </a:rPr>
              <a:t>F)</a:t>
            </a:r>
            <a:r>
              <a:rPr lang="en-US" sz="2400" b="1" dirty="0" smtClean="0">
                <a:latin typeface="Calibri" pitchFamily="-111" charset="0"/>
              </a:rPr>
              <a:t>.</a:t>
            </a:r>
          </a:p>
          <a:p>
            <a:pPr eaLnBrk="1" hangingPunct="1">
              <a:buFont typeface="Arial" pitchFamily="-111" charset="0"/>
              <a:buChar char="•"/>
              <a:defRPr/>
            </a:pPr>
            <a:endParaRPr lang="en-US" b="1" dirty="0" smtClean="0">
              <a:latin typeface="Calibri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121938"/>
            <a:ext cx="3733800" cy="573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550223"/>
            <a:ext cx="1252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Don </a:t>
            </a:r>
            <a:r>
              <a:rPr lang="en-US" sz="1400" dirty="0" err="1" smtClean="0">
                <a:solidFill>
                  <a:srgbClr val="FF0000"/>
                </a:solidFill>
              </a:rPr>
              <a:t>Wuebbles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246593" y="2968376"/>
            <a:ext cx="5042840" cy="3889625"/>
          </a:xfrm>
        </p:spPr>
        <p:txBody>
          <a:bodyPr/>
          <a:lstStyle/>
          <a:p>
            <a:pPr eaLnBrk="1" hangingPunct="1">
              <a:buFont typeface="Wingdings 2" pitchFamily="-111" charset="2"/>
              <a:buNone/>
              <a:defRPr/>
            </a:pPr>
            <a:r>
              <a:rPr lang="en-US" sz="2400" b="1" dirty="0" smtClean="0"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rPr>
              <a:t>THE </a:t>
            </a:r>
            <a:r>
              <a:rPr lang="en-US" sz="2400" b="1" u="sng" dirty="0" smtClean="0"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rPr>
              <a:t>ENHANCED </a:t>
            </a:r>
            <a:r>
              <a:rPr lang="en-US" sz="2400" b="1" dirty="0" smtClean="0"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rPr>
              <a:t>GREENHOUSE EFFECT</a:t>
            </a:r>
          </a:p>
          <a:p>
            <a:pPr eaLnBrk="1" hangingPunct="1">
              <a:buFont typeface="Wingdings 2" pitchFamily="-111" charset="2"/>
              <a:buNone/>
              <a:defRPr/>
            </a:pPr>
            <a:r>
              <a:rPr lang="en-US" sz="2400" b="1" dirty="0" smtClean="0"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rPr>
              <a:t>(or GLOBAL WARMING)</a:t>
            </a:r>
          </a:p>
          <a:p>
            <a:pPr eaLnBrk="1" hangingPunct="1">
              <a:buFont typeface="Wingdings 2" pitchFamily="-111" charset="2"/>
              <a:buNone/>
              <a:defRPr/>
            </a:pPr>
            <a:endParaRPr lang="en-US" sz="2400" b="1" dirty="0" smtClean="0">
              <a:latin typeface="Calibri" pitchFamily="-111" charset="0"/>
              <a:ea typeface="ＭＳ Ｐゴシック" pitchFamily="-111" charset="-128"/>
              <a:cs typeface="ＭＳ Ｐゴシック" pitchFamily="-111" charset="-128"/>
            </a:endParaRPr>
          </a:p>
          <a:p>
            <a:pPr eaLnBrk="1" hangingPunct="1">
              <a:buFont typeface="Arial" pitchFamily="-111" charset="0"/>
              <a:buChar char="•"/>
              <a:defRPr/>
            </a:pPr>
            <a:r>
              <a:rPr lang="en-US" sz="2000" b="1" dirty="0" smtClean="0"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rPr>
              <a:t>… is primarily human-induced:  </a:t>
            </a:r>
            <a:r>
              <a:rPr lang="en-US" sz="2000" b="1" dirty="0" smtClean="0">
                <a:latin typeface="Calibri" pitchFamily="-111" charset="0"/>
              </a:rPr>
              <a:t>We’re increasing heat-trapping gases in the atmosphere.</a:t>
            </a:r>
          </a:p>
          <a:p>
            <a:pPr eaLnBrk="1" hangingPunct="1">
              <a:buFont typeface="Arial" pitchFamily="-111" charset="0"/>
              <a:buChar char="•"/>
              <a:defRPr/>
            </a:pPr>
            <a:r>
              <a:rPr lang="en-US" sz="2000" b="1" dirty="0" smtClean="0"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rPr>
              <a:t>… is like wrapping an extra blanket around the Earth.</a:t>
            </a:r>
          </a:p>
          <a:p>
            <a:pPr eaLnBrk="1" hangingPunct="1">
              <a:buFont typeface="Arial" pitchFamily="-111" charset="0"/>
              <a:buChar char="•"/>
              <a:defRPr/>
            </a:pPr>
            <a:endParaRPr lang="en-US" dirty="0" smtClean="0">
              <a:latin typeface="Calibri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pic>
        <p:nvPicPr>
          <p:cNvPr id="3379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8860" y="1146597"/>
            <a:ext cx="3605140" cy="571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95400"/>
            <a:ext cx="8686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800" b="1" dirty="0" smtClean="0">
                <a:latin typeface="Century Gothic" pitchFamily="-111" charset="0"/>
                <a:ea typeface="ＭＳ Ｐゴシック" pitchFamily="-111" charset="-128"/>
              </a:rPr>
              <a:t>Why does the Earth warm?</a:t>
            </a:r>
            <a:br>
              <a:rPr lang="en-US" sz="3800" b="1" dirty="0" smtClean="0">
                <a:latin typeface="Century Gothic" pitchFamily="-111" charset="0"/>
                <a:ea typeface="ＭＳ Ｐゴシック" pitchFamily="-111" charset="-128"/>
              </a:rPr>
            </a:br>
            <a:r>
              <a:rPr lang="en-US" sz="3800" b="1" dirty="0" smtClean="0">
                <a:latin typeface="Century Gothic" pitchFamily="-111" charset="0"/>
                <a:ea typeface="ＭＳ Ｐゴシック" pitchFamily="-111" charset="-128"/>
              </a:rPr>
              <a:t>2. Human causes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1252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Don </a:t>
            </a:r>
            <a:r>
              <a:rPr lang="en-US" sz="1400" dirty="0" err="1" smtClean="0">
                <a:solidFill>
                  <a:srgbClr val="FF0000"/>
                </a:solidFill>
              </a:rPr>
              <a:t>Wuebbles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1433</Words>
  <Application>Microsoft Macintosh PowerPoint</Application>
  <PresentationFormat>On-screen Show (4:3)</PresentationFormat>
  <Paragraphs>241</Paragraphs>
  <Slides>42</Slides>
  <Notes>23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Bitmap Image</vt:lpstr>
      <vt:lpstr>Climate Change:  Underlying Science and Producer Adaptations</vt:lpstr>
      <vt:lpstr> Climate change is one of the most important issues facing humanity </vt:lpstr>
      <vt:lpstr>Slide 3</vt:lpstr>
      <vt:lpstr>Slide 4</vt:lpstr>
      <vt:lpstr>Temperature Changes are Not  Uniform Around the Globe</vt:lpstr>
      <vt:lpstr>U.S. Temperature Trends</vt:lpstr>
      <vt:lpstr>Conditions today are unusual in the context of the last 2,000 years …</vt:lpstr>
      <vt:lpstr>Why does the Earth warm? 1. Natural causes</vt:lpstr>
      <vt:lpstr>Why does the Earth warm? 2. Human causes</vt:lpstr>
      <vt:lpstr>Natural factors affect climate</vt:lpstr>
      <vt:lpstr>Slide 11</vt:lpstr>
      <vt:lpstr>We have Moved Outside the Range of Historical Variation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Projected Change in Precipitation: 2081-2099 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Iowa Agricultural Producers’ Adaptations to Climate Change </vt:lpstr>
      <vt:lpstr>For More Information</vt:lpstr>
      <vt:lpstr>Slide 40</vt:lpstr>
      <vt:lpstr>Why Small Changes in Rainfall Produce Much More Flooding</vt:lpstr>
      <vt:lpstr>For More Information</vt:lpstr>
    </vt:vector>
  </TitlesOfParts>
  <Company>Iowa State University - ECM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ECM Staff</dc:creator>
  <cp:lastModifiedBy>Gene Takle</cp:lastModifiedBy>
  <cp:revision>32</cp:revision>
  <dcterms:created xsi:type="dcterms:W3CDTF">2010-09-12T03:40:08Z</dcterms:created>
  <dcterms:modified xsi:type="dcterms:W3CDTF">2010-09-12T03:41:01Z</dcterms:modified>
</cp:coreProperties>
</file>